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9D0D"/>
    <a:srgbClr val="87761A"/>
    <a:srgbClr val="F2EF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6" d="100"/>
          <a:sy n="16" d="100"/>
        </p:scale>
        <p:origin x="310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87299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54178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88192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39433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234918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86324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D97E482-42BC-4C12-8839-84EF439ECD6A}" type="datetimeFigureOut">
              <a:rPr lang="es-MX" smtClean="0"/>
              <a:t>18/04/2023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249402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D97E482-42BC-4C12-8839-84EF439ECD6A}" type="datetimeFigureOut">
              <a:rPr lang="es-MX" smtClean="0"/>
              <a:t>18/04/2023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54435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7E482-42BC-4C12-8839-84EF439ECD6A}" type="datetimeFigureOut">
              <a:rPr lang="es-MX" smtClean="0"/>
              <a:t>18/04/2023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94584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17038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48667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DD97E482-42BC-4C12-8839-84EF439ECD6A}" type="datetimeFigureOut">
              <a:rPr lang="es-MX" smtClean="0"/>
              <a:t>18/04/2023</a:t>
            </a:fld>
            <a:endParaRPr lang="es-MX"/>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00AB73E5-8C43-45B5-8753-AFF4872D1122}" type="slidenum">
              <a:rPr lang="es-MX" smtClean="0"/>
              <a:t>‹Nº›</a:t>
            </a:fld>
            <a:endParaRPr lang="es-MX"/>
          </a:p>
        </p:txBody>
      </p:sp>
    </p:spTree>
    <p:extLst>
      <p:ext uri="{BB962C8B-B14F-4D97-AF65-F5344CB8AC3E}">
        <p14:creationId xmlns:p14="http://schemas.microsoft.com/office/powerpoint/2010/main" val="2741424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gif"/><Relationship Id="rId3" Type="http://schemas.openxmlformats.org/officeDocument/2006/relationships/image" Target="../media/image2.png"/><Relationship Id="rId7" Type="http://schemas.openxmlformats.org/officeDocument/2006/relationships/hyperlink" Target="https://www.uas.edu.mx/Modelo_Educativo.pdf"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uasvirtual.net/cpp/sitio/docs/PDI_con_vision_de_futuro_2025.pdf" TargetMode="External"/><Relationship Id="rId11" Type="http://schemas.openxmlformats.org/officeDocument/2006/relationships/image" Target="../media/image7.jpeg"/><Relationship Id="rId5" Type="http://schemas.openxmlformats.org/officeDocument/2006/relationships/hyperlink" Target="https://uasvirtual.org/forouas2023" TargetMode="External"/><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ángulo 31">
            <a:extLst>
              <a:ext uri="{FF2B5EF4-FFF2-40B4-BE49-F238E27FC236}">
                <a16:creationId xmlns:a16="http://schemas.microsoft.com/office/drawing/2014/main" id="{46140437-B436-9242-9B3A-79B8E6CD2F5C}"/>
              </a:ext>
            </a:extLst>
          </p:cNvPr>
          <p:cNvSpPr/>
          <p:nvPr/>
        </p:nvSpPr>
        <p:spPr>
          <a:xfrm>
            <a:off x="496324" y="31653024"/>
            <a:ext cx="13278145" cy="7078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Rectángulo 27">
            <a:extLst>
              <a:ext uri="{FF2B5EF4-FFF2-40B4-BE49-F238E27FC236}">
                <a16:creationId xmlns:a16="http://schemas.microsoft.com/office/drawing/2014/main" id="{35A4253C-11B5-ADDD-CE81-4BD5BE897698}"/>
              </a:ext>
            </a:extLst>
          </p:cNvPr>
          <p:cNvSpPr/>
          <p:nvPr/>
        </p:nvSpPr>
        <p:spPr>
          <a:xfrm>
            <a:off x="17090755" y="27084080"/>
            <a:ext cx="14756285" cy="8623059"/>
          </a:xfrm>
          <a:prstGeom prst="rect">
            <a:avLst/>
          </a:prstGeom>
          <a:solidFill>
            <a:srgbClr val="C39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a:extLst>
              <a:ext uri="{FF2B5EF4-FFF2-40B4-BE49-F238E27FC236}">
                <a16:creationId xmlns:a16="http://schemas.microsoft.com/office/drawing/2014/main" id="{06325DCA-6F18-1CB6-ECDA-24A11111EA48}"/>
              </a:ext>
            </a:extLst>
          </p:cNvPr>
          <p:cNvSpPr/>
          <p:nvPr/>
        </p:nvSpPr>
        <p:spPr>
          <a:xfrm>
            <a:off x="-1" y="3471003"/>
            <a:ext cx="32399288" cy="8916495"/>
          </a:xfrm>
          <a:prstGeom prst="rect">
            <a:avLst/>
          </a:prstGeom>
          <a:solidFill>
            <a:srgbClr val="F2EF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BA869259-0B14-CD0A-D785-BE0BC089BB52}"/>
              </a:ext>
            </a:extLst>
          </p:cNvPr>
          <p:cNvSpPr/>
          <p:nvPr/>
        </p:nvSpPr>
        <p:spPr>
          <a:xfrm>
            <a:off x="0" y="0"/>
            <a:ext cx="32399288" cy="355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descr="Un dibujo de una persona&#10;&#10;Descripción generada automáticamente con confianza baja">
            <a:extLst>
              <a:ext uri="{FF2B5EF4-FFF2-40B4-BE49-F238E27FC236}">
                <a16:creationId xmlns:a16="http://schemas.microsoft.com/office/drawing/2014/main" id="{19FCC636-CA33-4935-BBC7-8E296D938B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00" y="722515"/>
            <a:ext cx="4167982" cy="5346805"/>
          </a:xfrm>
          <a:prstGeom prst="rect">
            <a:avLst/>
          </a:prstGeom>
        </p:spPr>
      </p:pic>
      <p:pic>
        <p:nvPicPr>
          <p:cNvPr id="10" name="Imagen 9" descr="Logotipo&#10;&#10;Descripción generada automáticamente">
            <a:extLst>
              <a:ext uri="{FF2B5EF4-FFF2-40B4-BE49-F238E27FC236}">
                <a16:creationId xmlns:a16="http://schemas.microsoft.com/office/drawing/2014/main" id="{2A4C353B-A69A-F0F6-C2E2-807E3C25A331}"/>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8313097" y="667238"/>
            <a:ext cx="3772426" cy="2332616"/>
          </a:xfrm>
          <a:prstGeom prst="rect">
            <a:avLst/>
          </a:prstGeom>
        </p:spPr>
      </p:pic>
      <p:pic>
        <p:nvPicPr>
          <p:cNvPr id="12" name="Imagen 11" descr="Texto&#10;&#10;Descripción generada automáticamente">
            <a:extLst>
              <a:ext uri="{FF2B5EF4-FFF2-40B4-BE49-F238E27FC236}">
                <a16:creationId xmlns:a16="http://schemas.microsoft.com/office/drawing/2014/main" id="{A7B511C8-337F-3A13-D521-02873EE94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1078" y="7290975"/>
            <a:ext cx="16165317" cy="4368577"/>
          </a:xfrm>
          <a:prstGeom prst="rect">
            <a:avLst/>
          </a:prstGeom>
        </p:spPr>
      </p:pic>
      <p:sp>
        <p:nvSpPr>
          <p:cNvPr id="13" name="Rectángulo 12">
            <a:extLst>
              <a:ext uri="{FF2B5EF4-FFF2-40B4-BE49-F238E27FC236}">
                <a16:creationId xmlns:a16="http://schemas.microsoft.com/office/drawing/2014/main" id="{BE7B9D23-98C5-6123-54C2-563F36668B65}"/>
              </a:ext>
            </a:extLst>
          </p:cNvPr>
          <p:cNvSpPr/>
          <p:nvPr/>
        </p:nvSpPr>
        <p:spPr>
          <a:xfrm>
            <a:off x="0" y="12035712"/>
            <a:ext cx="32399288" cy="441888"/>
          </a:xfrm>
          <a:prstGeom prst="rect">
            <a:avLst/>
          </a:prstGeom>
          <a:solidFill>
            <a:srgbClr val="877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B9B1E440-D90D-564E-5A7E-57F4B7B7E8B6}"/>
              </a:ext>
            </a:extLst>
          </p:cNvPr>
          <p:cNvSpPr/>
          <p:nvPr/>
        </p:nvSpPr>
        <p:spPr>
          <a:xfrm>
            <a:off x="-1" y="40435663"/>
            <a:ext cx="32399288" cy="2820045"/>
          </a:xfrm>
          <a:prstGeom prst="rect">
            <a:avLst/>
          </a:prstGeom>
          <a:solidFill>
            <a:srgbClr val="00206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2ABDCA7C-CEC3-76FC-1AAC-0D1B67CBB26F}"/>
              </a:ext>
            </a:extLst>
          </p:cNvPr>
          <p:cNvSpPr txBox="1"/>
          <p:nvPr/>
        </p:nvSpPr>
        <p:spPr>
          <a:xfrm>
            <a:off x="5608434" y="261969"/>
            <a:ext cx="21188054" cy="2016962"/>
          </a:xfrm>
          <a:prstGeom prst="rect">
            <a:avLst/>
          </a:prstGeom>
          <a:noFill/>
        </p:spPr>
        <p:txBody>
          <a:bodyPr wrap="square">
            <a:spAutoFit/>
          </a:bodyPr>
          <a:lstStyle/>
          <a:p>
            <a:pPr algn="ctr">
              <a:lnSpc>
                <a:spcPct val="107000"/>
              </a:lnSpc>
              <a:spcAft>
                <a:spcPts val="800"/>
              </a:spcAft>
            </a:pPr>
            <a:r>
              <a:rPr lang="es-MX" sz="40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Con el objetivo de promover un profundo proceso de reforma académica y administrativo para implementar adecuadamente el Modelo educativo UAS 2022, en el marco del Plan de desarrollo Institucional “Con Visión de Fututo 2025” la</a:t>
            </a:r>
          </a:p>
        </p:txBody>
      </p:sp>
      <p:sp>
        <p:nvSpPr>
          <p:cNvPr id="21" name="CuadroTexto 20">
            <a:extLst>
              <a:ext uri="{FF2B5EF4-FFF2-40B4-BE49-F238E27FC236}">
                <a16:creationId xmlns:a16="http://schemas.microsoft.com/office/drawing/2014/main" id="{71BF82F5-C30B-827A-40AF-C19843E64B8D}"/>
              </a:ext>
            </a:extLst>
          </p:cNvPr>
          <p:cNvSpPr txBox="1"/>
          <p:nvPr/>
        </p:nvSpPr>
        <p:spPr>
          <a:xfrm>
            <a:off x="8669290" y="3805678"/>
            <a:ext cx="15060706" cy="1015663"/>
          </a:xfrm>
          <a:prstGeom prst="rect">
            <a:avLst/>
          </a:prstGeom>
          <a:noFill/>
        </p:spPr>
        <p:txBody>
          <a:bodyPr wrap="square" rtlCol="0">
            <a:spAutoFit/>
          </a:bodyPr>
          <a:lstStyle/>
          <a:p>
            <a:pPr algn="ctr"/>
            <a:r>
              <a:rPr lang="es-MX" sz="6000" b="1" dirty="0">
                <a:latin typeface="Arial Narrow" panose="020B0606020202030204" pitchFamily="34" charset="0"/>
              </a:rPr>
              <a:t>CONVOCA</a:t>
            </a:r>
          </a:p>
        </p:txBody>
      </p:sp>
      <p:sp>
        <p:nvSpPr>
          <p:cNvPr id="23" name="CuadroTexto 22">
            <a:extLst>
              <a:ext uri="{FF2B5EF4-FFF2-40B4-BE49-F238E27FC236}">
                <a16:creationId xmlns:a16="http://schemas.microsoft.com/office/drawing/2014/main" id="{28CB7A5A-471B-106A-9DA8-5055D9011946}"/>
              </a:ext>
            </a:extLst>
          </p:cNvPr>
          <p:cNvSpPr txBox="1"/>
          <p:nvPr/>
        </p:nvSpPr>
        <p:spPr>
          <a:xfrm>
            <a:off x="4131413" y="4881124"/>
            <a:ext cx="24136460" cy="1323439"/>
          </a:xfrm>
          <a:prstGeom prst="rect">
            <a:avLst/>
          </a:prstGeom>
          <a:noFill/>
        </p:spPr>
        <p:txBody>
          <a:bodyPr wrap="square">
            <a:spAutoFit/>
          </a:bodyPr>
          <a:lstStyle/>
          <a:p>
            <a:pPr algn="ctr"/>
            <a:r>
              <a:rPr lang="es-MX" sz="4000" dirty="0">
                <a:latin typeface="Arial Narrow" panose="020B0606020202030204" pitchFamily="34" charset="0"/>
              </a:rPr>
              <a:t>A estudiantes, personal académico, administrativo y de confianza pertenecientes a la Unidad Académica, también representantes de organismos sociales, empresarios, empleadores, egresados, padres de familia y demás personas de la sociedad civil</a:t>
            </a:r>
          </a:p>
        </p:txBody>
      </p:sp>
      <p:sp>
        <p:nvSpPr>
          <p:cNvPr id="24" name="CuadroTexto 23">
            <a:extLst>
              <a:ext uri="{FF2B5EF4-FFF2-40B4-BE49-F238E27FC236}">
                <a16:creationId xmlns:a16="http://schemas.microsoft.com/office/drawing/2014/main" id="{84D10439-1A0B-07DC-2467-21CFB63D1FEB}"/>
              </a:ext>
            </a:extLst>
          </p:cNvPr>
          <p:cNvSpPr txBox="1"/>
          <p:nvPr/>
        </p:nvSpPr>
        <p:spPr>
          <a:xfrm>
            <a:off x="8669290" y="6258359"/>
            <a:ext cx="15060706" cy="769441"/>
          </a:xfrm>
          <a:prstGeom prst="rect">
            <a:avLst/>
          </a:prstGeom>
          <a:noFill/>
        </p:spPr>
        <p:txBody>
          <a:bodyPr wrap="square" rtlCol="0">
            <a:spAutoFit/>
          </a:bodyPr>
          <a:lstStyle/>
          <a:p>
            <a:pPr algn="ctr"/>
            <a:r>
              <a:rPr lang="es-MX" sz="4400" b="1" dirty="0">
                <a:latin typeface="Arial Narrow" panose="020B0606020202030204" pitchFamily="34" charset="0"/>
              </a:rPr>
              <a:t>A participar en el:</a:t>
            </a:r>
          </a:p>
        </p:txBody>
      </p:sp>
      <p:sp>
        <p:nvSpPr>
          <p:cNvPr id="26" name="CuadroTexto 25">
            <a:extLst>
              <a:ext uri="{FF2B5EF4-FFF2-40B4-BE49-F238E27FC236}">
                <a16:creationId xmlns:a16="http://schemas.microsoft.com/office/drawing/2014/main" id="{129816CA-AB87-CCB6-2B73-3D6B7C9879BC}"/>
              </a:ext>
            </a:extLst>
          </p:cNvPr>
          <p:cNvSpPr txBox="1"/>
          <p:nvPr/>
        </p:nvSpPr>
        <p:spPr>
          <a:xfrm>
            <a:off x="558860" y="12999137"/>
            <a:ext cx="15317890" cy="18420427"/>
          </a:xfrm>
          <a:prstGeom prst="rect">
            <a:avLst/>
          </a:prstGeom>
          <a:noFill/>
        </p:spPr>
        <p:txBody>
          <a:bodyPr wrap="square">
            <a:spAutoFit/>
          </a:bodyPr>
          <a:lstStyle/>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Todas las aportaciones podrán elaborarse por un máximo de </a:t>
            </a:r>
            <a:r>
              <a:rPr lang="es-MX" sz="4400" b="1" dirty="0">
                <a:latin typeface="Arial Narrow" panose="020B0606020202030204" pitchFamily="34" charset="0"/>
              </a:rPr>
              <a:t>3 personas.</a:t>
            </a:r>
            <a:endParaRPr lang="es-MX" sz="4400" dirty="0">
              <a:latin typeface="Arial Narrow" panose="020B0606020202030204" pitchFamily="34" charset="0"/>
            </a:endParaRP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Las propuestas se presentarán en </a:t>
            </a:r>
            <a:r>
              <a:rPr lang="es-MX" sz="4400" b="1" dirty="0">
                <a:latin typeface="Arial Narrow" panose="020B0606020202030204" pitchFamily="34" charset="0"/>
              </a:rPr>
              <a:t>10 minutos</a:t>
            </a:r>
            <a:r>
              <a:rPr lang="es-MX" sz="4400" dirty="0">
                <a:latin typeface="Arial Narrow" panose="020B0606020202030204" pitchFamily="34" charset="0"/>
              </a:rPr>
              <a:t> en cualquiera de las modalidades de presentación.</a:t>
            </a: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La entrega de propuestas vencerá el </a:t>
            </a:r>
            <a:r>
              <a:rPr lang="es-MX" sz="4400" b="1" dirty="0">
                <a:latin typeface="Arial Narrow" panose="020B0606020202030204" pitchFamily="34" charset="0"/>
              </a:rPr>
              <a:t>30 de abril de 2023 a las 23:55 </a:t>
            </a:r>
            <a:r>
              <a:rPr lang="es-MX" sz="4400" b="1" dirty="0" err="1">
                <a:latin typeface="Arial Narrow" panose="020B0606020202030204" pitchFamily="34" charset="0"/>
              </a:rPr>
              <a:t>hrs</a:t>
            </a:r>
            <a:r>
              <a:rPr lang="es-MX" sz="4400" b="1" dirty="0">
                <a:latin typeface="Arial Narrow" panose="020B0606020202030204" pitchFamily="34" charset="0"/>
              </a:rPr>
              <a:t>.</a:t>
            </a: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Los Foros Internos se desarrollarán en el periodo comprendido del </a:t>
            </a:r>
            <a:r>
              <a:rPr lang="es-MX" sz="4400" b="1" dirty="0">
                <a:latin typeface="Arial Narrow" panose="020B0606020202030204" pitchFamily="34" charset="0"/>
              </a:rPr>
              <a:t>16 al 25 de mayo de 2023.</a:t>
            </a:r>
          </a:p>
          <a:p>
            <a:pPr algn="just">
              <a:spcBef>
                <a:spcPts val="1200"/>
              </a:spcBef>
              <a:spcAft>
                <a:spcPts val="600"/>
              </a:spcAft>
            </a:pPr>
            <a:r>
              <a:rPr lang="es-MX" sz="4400" dirty="0">
                <a:latin typeface="Arial Narrow" panose="020B0606020202030204" pitchFamily="34" charset="0"/>
              </a:rPr>
              <a:t>Para la exposición de propuestas en las respectivas Mesas de Trabajo, se sugiere una duración máxima de 10 minutos donde las personas participantes podrán apoyarse en cualquiera de las siguientes modalidades de presentación siguiendo la guía y/o formato disponible en portal web de Foros Internos 2023 (</a:t>
            </a:r>
            <a:r>
              <a:rPr lang="es-MX" sz="4400" dirty="0">
                <a:latin typeface="Arial Narrow" panose="020B0606020202030204" pitchFamily="34" charset="0"/>
                <a:hlinkClick r:id="rId5"/>
              </a:rPr>
              <a:t>https://uasvirtual.org/forouas2023</a:t>
            </a:r>
            <a:r>
              <a:rPr lang="es-MX" sz="4400" dirty="0">
                <a:latin typeface="Arial Narrow" panose="020B0606020202030204" pitchFamily="34" charset="0"/>
              </a:rPr>
              <a:t>) y con la misma secuencia del documento escrito :</a:t>
            </a:r>
          </a:p>
          <a:p>
            <a:pPr lvl="1" algn="just">
              <a:spcBef>
                <a:spcPts val="1200"/>
              </a:spcBef>
              <a:spcAft>
                <a:spcPts val="600"/>
              </a:spcAft>
            </a:pPr>
            <a:r>
              <a:rPr lang="es-MX" sz="4400" dirty="0">
                <a:latin typeface="Arial Narrow" panose="020B0606020202030204" pitchFamily="34" charset="0"/>
              </a:rPr>
              <a:t>a)	Presentación electrónica elaborada en MS PowerPoint.</a:t>
            </a:r>
          </a:p>
          <a:p>
            <a:pPr lvl="1" algn="just">
              <a:spcBef>
                <a:spcPts val="1200"/>
              </a:spcBef>
              <a:spcAft>
                <a:spcPts val="600"/>
              </a:spcAft>
            </a:pPr>
            <a:r>
              <a:rPr lang="es-MX" sz="4400" dirty="0">
                <a:latin typeface="Arial Narrow" panose="020B0606020202030204" pitchFamily="34" charset="0"/>
              </a:rPr>
              <a:t>b)	Presentación por cartel, infografía o ilustración.</a:t>
            </a:r>
          </a:p>
          <a:p>
            <a:pPr lvl="1" algn="just">
              <a:spcBef>
                <a:spcPts val="1200"/>
              </a:spcBef>
              <a:spcAft>
                <a:spcPts val="600"/>
              </a:spcAft>
            </a:pPr>
            <a:r>
              <a:rPr lang="es-MX" sz="4400" dirty="0">
                <a:latin typeface="Arial Narrow" panose="020B0606020202030204" pitchFamily="34" charset="0"/>
              </a:rPr>
              <a:t>c)	Presentación por video.</a:t>
            </a:r>
          </a:p>
          <a:p>
            <a:pPr lvl="1" algn="just">
              <a:spcBef>
                <a:spcPts val="1200"/>
              </a:spcBef>
              <a:spcAft>
                <a:spcPts val="600"/>
              </a:spcAft>
            </a:pPr>
            <a:r>
              <a:rPr lang="es-MX" sz="4400" dirty="0">
                <a:latin typeface="Arial Narrow" panose="020B0606020202030204" pitchFamily="34" charset="0"/>
              </a:rPr>
              <a:t>d)	Presentación por audio o podcast.</a:t>
            </a:r>
          </a:p>
          <a:p>
            <a:pPr algn="just">
              <a:spcBef>
                <a:spcPts val="1200"/>
              </a:spcBef>
              <a:spcAft>
                <a:spcPts val="600"/>
              </a:spcAft>
            </a:pPr>
            <a:r>
              <a:rPr lang="es-MX" sz="4400" dirty="0">
                <a:latin typeface="Arial Narrow" panose="020B0606020202030204" pitchFamily="34" charset="0"/>
              </a:rPr>
              <a:t>Para sustentar la elaboración de sus propuestas, las personas interesadas podrán consultar el documento oficial del Plan de Desarrollo Institucional “Con Visión de Futuro 2025” (disponible en </a:t>
            </a:r>
            <a:r>
              <a:rPr lang="es-MX" sz="4400" dirty="0">
                <a:latin typeface="Arial Narrow" panose="020B0606020202030204" pitchFamily="34" charset="0"/>
                <a:hlinkClick r:id="rId6"/>
              </a:rPr>
              <a:t>https://uasvirtual.net/cpp/sitio/docs/PDI_con_vision_de_futuro_2025.pdf</a:t>
            </a:r>
            <a:r>
              <a:rPr lang="es-MX" sz="4400" dirty="0">
                <a:latin typeface="Arial Narrow" panose="020B0606020202030204" pitchFamily="34" charset="0"/>
              </a:rPr>
              <a:t>), así como el correspondiente al Modelo Educativo UAS 2022 (disponible en </a:t>
            </a:r>
            <a:r>
              <a:rPr lang="es-MX" sz="4400" dirty="0">
                <a:latin typeface="Arial Narrow" panose="020B0606020202030204" pitchFamily="34" charset="0"/>
                <a:hlinkClick r:id="rId7"/>
              </a:rPr>
              <a:t>https://www.uas.edu.mx/Modelo_Educativo.pdf</a:t>
            </a:r>
            <a:r>
              <a:rPr lang="es-MX" sz="4400" dirty="0">
                <a:latin typeface="Arial Narrow" panose="020B0606020202030204" pitchFamily="34" charset="0"/>
              </a:rPr>
              <a:t>)</a:t>
            </a:r>
          </a:p>
        </p:txBody>
      </p:sp>
      <p:sp>
        <p:nvSpPr>
          <p:cNvPr id="27" name="Rectángulo 26">
            <a:extLst>
              <a:ext uri="{FF2B5EF4-FFF2-40B4-BE49-F238E27FC236}">
                <a16:creationId xmlns:a16="http://schemas.microsoft.com/office/drawing/2014/main" id="{3254EE17-45E9-5527-1947-0D252599CE52}"/>
              </a:ext>
            </a:extLst>
          </p:cNvPr>
          <p:cNvSpPr/>
          <p:nvPr/>
        </p:nvSpPr>
        <p:spPr>
          <a:xfrm>
            <a:off x="16280486" y="14119366"/>
            <a:ext cx="251120" cy="244578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CuadroTexto 29">
            <a:extLst>
              <a:ext uri="{FF2B5EF4-FFF2-40B4-BE49-F238E27FC236}">
                <a16:creationId xmlns:a16="http://schemas.microsoft.com/office/drawing/2014/main" id="{20FDBA62-8550-DFC0-C34F-61FA446BE1C1}"/>
              </a:ext>
            </a:extLst>
          </p:cNvPr>
          <p:cNvSpPr txBox="1"/>
          <p:nvPr/>
        </p:nvSpPr>
        <p:spPr>
          <a:xfrm>
            <a:off x="17303780" y="27453275"/>
            <a:ext cx="14330234" cy="7802136"/>
          </a:xfrm>
          <a:prstGeom prst="rect">
            <a:avLst/>
          </a:prstGeom>
          <a:noFill/>
        </p:spPr>
        <p:txBody>
          <a:bodyPr wrap="square">
            <a:spAutoFit/>
          </a:bodyPr>
          <a:lstStyle>
            <a:defPPr>
              <a:defRPr lang="en-US"/>
            </a:defPPr>
            <a:lvl1pPr algn="just">
              <a:spcBef>
                <a:spcPts val="1200"/>
              </a:spcBef>
              <a:spcAft>
                <a:spcPts val="600"/>
              </a:spcAft>
              <a:defRPr sz="4400">
                <a:latin typeface="Arial Narrow" panose="020B0606020202030204" pitchFamily="34" charset="0"/>
              </a:defRPr>
            </a:lvl1pPr>
          </a:lstStyle>
          <a:p>
            <a:r>
              <a:rPr lang="es-MX" dirty="0">
                <a:solidFill>
                  <a:schemeClr val="bg1"/>
                </a:solidFill>
              </a:rPr>
              <a:t>ACTIVIDADES COMPLEMENTARIAS:</a:t>
            </a:r>
          </a:p>
          <a:p>
            <a:pPr marL="571500" indent="-571500">
              <a:buFont typeface="Arial" panose="020B0604020202020204" pitchFamily="34" charset="0"/>
              <a:buChar char="•"/>
            </a:pPr>
            <a:r>
              <a:rPr lang="es-MX" dirty="0">
                <a:solidFill>
                  <a:schemeClr val="bg1"/>
                </a:solidFill>
              </a:rPr>
              <a:t>Reuniones con empleadores, colegios profesionales y expertos.</a:t>
            </a:r>
          </a:p>
          <a:p>
            <a:pPr marL="571500" indent="-571500">
              <a:buFont typeface="Arial" panose="020B0604020202020204" pitchFamily="34" charset="0"/>
              <a:buChar char="•"/>
            </a:pPr>
            <a:r>
              <a:rPr lang="es-MX" dirty="0">
                <a:solidFill>
                  <a:schemeClr val="bg1"/>
                </a:solidFill>
              </a:rPr>
              <a:t>Conferencias, paneles de discusión y/o reuniones de egresados exitosos dirigidas a estudiantes.</a:t>
            </a:r>
          </a:p>
          <a:p>
            <a:pPr marL="571500" indent="-571500">
              <a:buFont typeface="Arial" panose="020B0604020202020204" pitchFamily="34" charset="0"/>
              <a:buChar char="•"/>
            </a:pPr>
            <a:r>
              <a:rPr lang="es-MX" dirty="0">
                <a:solidFill>
                  <a:schemeClr val="bg1"/>
                </a:solidFill>
              </a:rPr>
              <a:t>Reuniones con docentes e investigadores por academias.</a:t>
            </a:r>
          </a:p>
          <a:p>
            <a:pPr marL="571500" indent="-571500">
              <a:buFont typeface="Arial" panose="020B0604020202020204" pitchFamily="34" charset="0"/>
              <a:buChar char="•"/>
            </a:pPr>
            <a:r>
              <a:rPr lang="es-MX" dirty="0">
                <a:solidFill>
                  <a:schemeClr val="bg1"/>
                </a:solidFill>
              </a:rPr>
              <a:t>Reuniones con padres de familia y representantes de la sociedad.</a:t>
            </a:r>
          </a:p>
          <a:p>
            <a:pPr marL="571500" indent="-571500">
              <a:buFont typeface="Arial" panose="020B0604020202020204" pitchFamily="34" charset="0"/>
              <a:buChar char="•"/>
            </a:pPr>
            <a:r>
              <a:rPr lang="es-MX" dirty="0">
                <a:solidFill>
                  <a:schemeClr val="bg1"/>
                </a:solidFill>
              </a:rPr>
              <a:t>Exposición de carteles por eje temático transversal.</a:t>
            </a:r>
          </a:p>
          <a:p>
            <a:pPr marL="571500" indent="-571500">
              <a:buFont typeface="Arial" panose="020B0604020202020204" pitchFamily="34" charset="0"/>
              <a:buChar char="•"/>
            </a:pPr>
            <a:r>
              <a:rPr lang="es-MX" dirty="0">
                <a:solidFill>
                  <a:schemeClr val="bg1"/>
                </a:solidFill>
              </a:rPr>
              <a:t>Presentación de revistas y libros.</a:t>
            </a:r>
          </a:p>
          <a:p>
            <a:pPr marL="571500" indent="-571500">
              <a:buFont typeface="Arial" panose="020B0604020202020204" pitchFamily="34" charset="0"/>
              <a:buChar char="•"/>
            </a:pPr>
            <a:r>
              <a:rPr lang="es-MX" dirty="0">
                <a:solidFill>
                  <a:schemeClr val="bg1"/>
                </a:solidFill>
              </a:rPr>
              <a:t>Actividades culturales y de convivencia.</a:t>
            </a:r>
          </a:p>
        </p:txBody>
      </p:sp>
      <p:pic>
        <p:nvPicPr>
          <p:cNvPr id="1026" name="Picture 2" descr="Microsoft PowerPoint - Wikipedia, la enciclopedia libre">
            <a:extLst>
              <a:ext uri="{FF2B5EF4-FFF2-40B4-BE49-F238E27FC236}">
                <a16:creationId xmlns:a16="http://schemas.microsoft.com/office/drawing/2014/main" id="{4BB30A01-6F39-56C0-338F-C73636BDDB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17749" y="23438993"/>
            <a:ext cx="919256" cy="8549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ster icon PNG and SVG Vector Free Download">
            <a:extLst>
              <a:ext uri="{FF2B5EF4-FFF2-40B4-BE49-F238E27FC236}">
                <a16:creationId xmlns:a16="http://schemas.microsoft.com/office/drawing/2014/main" id="{861E7193-0193-7012-3AFF-3C9BCAEFE43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34374" y="24323421"/>
            <a:ext cx="815475" cy="10274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039,697 imágenes de Video icon - Imágenes, fotos y vectores de stock |  Shutterstock">
            <a:extLst>
              <a:ext uri="{FF2B5EF4-FFF2-40B4-BE49-F238E27FC236}">
                <a16:creationId xmlns:a16="http://schemas.microsoft.com/office/drawing/2014/main" id="{ECAB2EB5-E8B0-8CE0-5B46-5D961F03E1FB}"/>
              </a:ext>
            </a:extLst>
          </p:cNvPr>
          <p:cNvPicPr>
            <a:picLocks noChangeAspect="1" noChangeArrowheads="1"/>
          </p:cNvPicPr>
          <p:nvPr/>
        </p:nvPicPr>
        <p:blipFill rotWithShape="1">
          <a:blip r:embed="rId10">
            <a:duotone>
              <a:schemeClr val="accent4">
                <a:shade val="45000"/>
                <a:satMod val="135000"/>
              </a:schemeClr>
              <a:prstClr val="white"/>
            </a:duotone>
            <a:extLst>
              <a:ext uri="{28A0092B-C50C-407E-A947-70E740481C1C}">
                <a14:useLocalDpi xmlns:a14="http://schemas.microsoft.com/office/drawing/2010/main" val="0"/>
              </a:ext>
            </a:extLst>
          </a:blip>
          <a:srcRect l="15634" t="32055" r="17597" b="38126"/>
          <a:stretch/>
        </p:blipFill>
        <p:spPr bwMode="auto">
          <a:xfrm>
            <a:off x="6455714" y="25435143"/>
            <a:ext cx="1064332" cy="51188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era de ouro dos podcasts: entenda o boom dos programas de áudio on-line -  Jornal O Globo">
            <a:extLst>
              <a:ext uri="{FF2B5EF4-FFF2-40B4-BE49-F238E27FC236}">
                <a16:creationId xmlns:a16="http://schemas.microsoft.com/office/drawing/2014/main" id="{5B522836-16DF-60AE-C458-3527B2DA122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669290" y="26073376"/>
            <a:ext cx="1652847" cy="992317"/>
          </a:xfrm>
          <a:prstGeom prst="rect">
            <a:avLst/>
          </a:prstGeom>
          <a:noFill/>
          <a:extLst>
            <a:ext uri="{909E8E84-426E-40DD-AFC4-6F175D3DCCD1}">
              <a14:hiddenFill xmlns:a14="http://schemas.microsoft.com/office/drawing/2010/main">
                <a:solidFill>
                  <a:srgbClr val="FFFFFF"/>
                </a:solidFill>
              </a14:hiddenFill>
            </a:ext>
          </a:extLst>
        </p:spPr>
      </p:pic>
      <p:sp>
        <p:nvSpPr>
          <p:cNvPr id="31" name="CuadroTexto 30">
            <a:extLst>
              <a:ext uri="{FF2B5EF4-FFF2-40B4-BE49-F238E27FC236}">
                <a16:creationId xmlns:a16="http://schemas.microsoft.com/office/drawing/2014/main" id="{9EE19FA9-F18E-3BD4-3460-FF0FE7B71275}"/>
              </a:ext>
            </a:extLst>
          </p:cNvPr>
          <p:cNvSpPr txBox="1"/>
          <p:nvPr/>
        </p:nvSpPr>
        <p:spPr>
          <a:xfrm>
            <a:off x="614314" y="31640324"/>
            <a:ext cx="13278145" cy="707886"/>
          </a:xfrm>
          <a:prstGeom prst="rect">
            <a:avLst/>
          </a:prstGeom>
          <a:noFill/>
        </p:spPr>
        <p:txBody>
          <a:bodyPr wrap="square">
            <a:spAutoFit/>
          </a:bodyPr>
          <a:lstStyle>
            <a:defPPr>
              <a:defRPr lang="en-US"/>
            </a:defPPr>
            <a:lvl1pPr algn="just">
              <a:spcBef>
                <a:spcPts val="1200"/>
              </a:spcBef>
              <a:spcAft>
                <a:spcPts val="600"/>
              </a:spcAft>
              <a:defRPr sz="4400">
                <a:latin typeface="Arial Narrow" panose="020B0606020202030204" pitchFamily="34" charset="0"/>
              </a:defRPr>
            </a:lvl1pPr>
          </a:lstStyle>
          <a:p>
            <a:r>
              <a:rPr lang="es-MX" sz="4000" b="1" dirty="0">
                <a:solidFill>
                  <a:schemeClr val="bg1"/>
                </a:solidFill>
              </a:rPr>
              <a:t>EJES TEMÁTICOS TRANSVERSALES NIVEL MEDIO-SUPERIOR:</a:t>
            </a:r>
          </a:p>
        </p:txBody>
      </p:sp>
      <p:sp>
        <p:nvSpPr>
          <p:cNvPr id="33" name="CuadroTexto 32">
            <a:extLst>
              <a:ext uri="{FF2B5EF4-FFF2-40B4-BE49-F238E27FC236}">
                <a16:creationId xmlns:a16="http://schemas.microsoft.com/office/drawing/2014/main" id="{9548B9C0-2472-FD71-7F6F-D71AC3413110}"/>
              </a:ext>
            </a:extLst>
          </p:cNvPr>
          <p:cNvSpPr txBox="1"/>
          <p:nvPr/>
        </p:nvSpPr>
        <p:spPr>
          <a:xfrm>
            <a:off x="558862" y="32378564"/>
            <a:ext cx="15317888" cy="4385816"/>
          </a:xfrm>
          <a:prstGeom prst="rect">
            <a:avLst/>
          </a:prstGeom>
          <a:noFill/>
        </p:spPr>
        <p:txBody>
          <a:bodyPr wrap="square">
            <a:spAutoFit/>
          </a:bodyPr>
          <a:lstStyle/>
          <a:p>
            <a:pPr algn="just">
              <a:spcBef>
                <a:spcPts val="1200"/>
              </a:spcBef>
              <a:spcAft>
                <a:spcPts val="600"/>
              </a:spcAft>
            </a:pPr>
            <a:r>
              <a:rPr lang="es-MX" sz="4400" u="sng" dirty="0">
                <a:latin typeface="Arial Narrow" panose="020B0606020202030204" pitchFamily="34" charset="0"/>
              </a:rPr>
              <a:t>1. Adecuación de planes y programas de estudio</a:t>
            </a:r>
          </a:p>
          <a:p>
            <a:pPr algn="just">
              <a:spcBef>
                <a:spcPts val="1200"/>
              </a:spcBef>
              <a:spcAft>
                <a:spcPts val="600"/>
              </a:spcAft>
            </a:pPr>
            <a:r>
              <a:rPr lang="es-MX" sz="4400" dirty="0">
                <a:latin typeface="Arial Narrow" panose="020B0606020202030204" pitchFamily="34" charset="0"/>
              </a:rPr>
              <a:t>Objetivo específico: analizar la pertinencia de la oferta educativa existente, identificando las necesidades de mejora para su reforma curricular, y generar condiciones con la capacitación y formación de docentes y directivos, para su implementación exitosa considerando los elementos definidos en el Modelo Educativo UAS 2022.</a:t>
            </a:r>
          </a:p>
        </p:txBody>
      </p:sp>
      <p:sp>
        <p:nvSpPr>
          <p:cNvPr id="34" name="CuadroTexto 33">
            <a:extLst>
              <a:ext uri="{FF2B5EF4-FFF2-40B4-BE49-F238E27FC236}">
                <a16:creationId xmlns:a16="http://schemas.microsoft.com/office/drawing/2014/main" id="{9404CE57-9AD4-9C4A-6B1E-2B9F2F3DD819}"/>
              </a:ext>
            </a:extLst>
          </p:cNvPr>
          <p:cNvSpPr txBox="1"/>
          <p:nvPr/>
        </p:nvSpPr>
        <p:spPr>
          <a:xfrm>
            <a:off x="17090755" y="13067845"/>
            <a:ext cx="14582835" cy="4832092"/>
          </a:xfrm>
          <a:prstGeom prst="rect">
            <a:avLst/>
          </a:prstGeom>
          <a:noFill/>
        </p:spPr>
        <p:txBody>
          <a:bodyPr wrap="square">
            <a:spAutoFit/>
          </a:bodyPr>
          <a:lstStyle/>
          <a:p>
            <a:pPr algn="just">
              <a:spcBef>
                <a:spcPts val="1200"/>
              </a:spcBef>
              <a:spcAft>
                <a:spcPts val="600"/>
              </a:spcAft>
            </a:pPr>
            <a:r>
              <a:rPr lang="es-MX" sz="4400" dirty="0">
                <a:latin typeface="Arial Narrow" panose="020B0606020202030204" pitchFamily="34" charset="0"/>
              </a:rPr>
              <a:t>enseñanza universitaria en la era digital; la actualización, capacitación  y formación docentes; la inclusión y equidad social en los espacios educativos; la digitalización e integración de los sistemas universitarios; la optimización de los recursos, transparencia y rendición de cuentas de los procesos escolares y administrativos, entre otros temas de interés en este rubro para la comunidad universitaria.</a:t>
            </a:r>
          </a:p>
        </p:txBody>
      </p:sp>
      <p:sp>
        <p:nvSpPr>
          <p:cNvPr id="35" name="CuadroTexto 34">
            <a:extLst>
              <a:ext uri="{FF2B5EF4-FFF2-40B4-BE49-F238E27FC236}">
                <a16:creationId xmlns:a16="http://schemas.microsoft.com/office/drawing/2014/main" id="{4ED40DC4-F6FC-45FB-D082-15FD67125226}"/>
              </a:ext>
            </a:extLst>
          </p:cNvPr>
          <p:cNvSpPr txBox="1"/>
          <p:nvPr/>
        </p:nvSpPr>
        <p:spPr>
          <a:xfrm>
            <a:off x="17090755" y="17905864"/>
            <a:ext cx="14749673" cy="8910131"/>
          </a:xfrm>
          <a:prstGeom prst="rect">
            <a:avLst/>
          </a:prstGeom>
          <a:noFill/>
        </p:spPr>
        <p:txBody>
          <a:bodyPr wrap="square">
            <a:spAutoFit/>
          </a:bodyPr>
          <a:lstStyle/>
          <a:p>
            <a:pPr algn="just">
              <a:spcBef>
                <a:spcPts val="1200"/>
              </a:spcBef>
              <a:spcAft>
                <a:spcPts val="600"/>
              </a:spcAft>
            </a:pPr>
            <a:r>
              <a:rPr lang="es-MX" sz="4400" b="1" u="sng" dirty="0">
                <a:latin typeface="Arial Narrow" panose="020B0606020202030204" pitchFamily="34" charset="0"/>
              </a:rPr>
              <a:t>3. Nuevas fases para futuras profesiones y perfiles laborales</a:t>
            </a:r>
          </a:p>
          <a:p>
            <a:pPr algn="just">
              <a:spcBef>
                <a:spcPts val="1200"/>
              </a:spcBef>
              <a:spcAft>
                <a:spcPts val="600"/>
              </a:spcAft>
            </a:pPr>
            <a:r>
              <a:rPr lang="es-MX" sz="4400" dirty="0">
                <a:latin typeface="Arial Narrow" panose="020B0606020202030204" pitchFamily="34" charset="0"/>
              </a:rPr>
              <a:t>Objetivo específico: reflexionar en torno a las tendencias mundiales, escenarios actuales y futuros para profesiones universitarias competitivas en los mercados de trabajo, así como de los perfiles laborales emergentes que contribuyan a una redefinición pertinente de la oferta y servicios educativos de la institución desde el bachillerato.</a:t>
            </a:r>
          </a:p>
          <a:p>
            <a:pPr algn="just">
              <a:spcBef>
                <a:spcPts val="1200"/>
              </a:spcBef>
              <a:spcAft>
                <a:spcPts val="600"/>
              </a:spcAft>
            </a:pPr>
            <a:r>
              <a:rPr lang="es-MX" sz="4400" b="1" u="sng" dirty="0">
                <a:latin typeface="Arial Narrow" panose="020B0606020202030204" pitchFamily="34" charset="0"/>
              </a:rPr>
              <a:t>4. Vinculación Universidad-Sociedad</a:t>
            </a:r>
          </a:p>
          <a:p>
            <a:pPr algn="just">
              <a:spcBef>
                <a:spcPts val="1200"/>
              </a:spcBef>
              <a:spcAft>
                <a:spcPts val="600"/>
              </a:spcAft>
            </a:pPr>
            <a:r>
              <a:rPr lang="es-MX" sz="4400" dirty="0">
                <a:latin typeface="Arial Narrow" panose="020B0606020202030204" pitchFamily="34" charset="0"/>
              </a:rPr>
              <a:t>Objetivo específico: proponer estrategias y mecanismos innovadores de articulación permanente entre la Universidad y su entorno, que potencien su misión social y trasciendan las formas tradicionales de relación de la UAS, como Alma Mater de Sinaloa, con la región y los diferentes sectores sociales, económicos y culturales. </a:t>
            </a:r>
          </a:p>
        </p:txBody>
      </p:sp>
      <p:sp>
        <p:nvSpPr>
          <p:cNvPr id="37" name="CuadroTexto 36">
            <a:extLst>
              <a:ext uri="{FF2B5EF4-FFF2-40B4-BE49-F238E27FC236}">
                <a16:creationId xmlns:a16="http://schemas.microsoft.com/office/drawing/2014/main" id="{8872CF0A-CD2F-1530-2843-E563158A1F6A}"/>
              </a:ext>
            </a:extLst>
          </p:cNvPr>
          <p:cNvSpPr txBox="1"/>
          <p:nvPr/>
        </p:nvSpPr>
        <p:spPr>
          <a:xfrm>
            <a:off x="18108052" y="36662705"/>
            <a:ext cx="9575288" cy="2123658"/>
          </a:xfrm>
          <a:prstGeom prst="rect">
            <a:avLst/>
          </a:prstGeom>
          <a:noFill/>
        </p:spPr>
        <p:txBody>
          <a:bodyPr wrap="square">
            <a:spAutoFit/>
          </a:bodyPr>
          <a:lstStyle/>
          <a:p>
            <a:pPr algn="r">
              <a:spcAft>
                <a:spcPts val="600"/>
              </a:spcAft>
            </a:pPr>
            <a:r>
              <a:rPr lang="es-MX" sz="4400" dirty="0">
                <a:latin typeface="Arial Narrow" panose="020B0606020202030204" pitchFamily="34" charset="0"/>
              </a:rPr>
              <a:t>Consulta la  convocatoria completa, plantillas, formatos, guías y documentos de apoyo en: </a:t>
            </a:r>
            <a:r>
              <a:rPr lang="es-MX" sz="4400" dirty="0">
                <a:latin typeface="Arial Narrow" panose="020B0606020202030204" pitchFamily="34" charset="0"/>
                <a:hlinkClick r:id="rId5"/>
              </a:rPr>
              <a:t>https://uasvirtual.org/forouas2023</a:t>
            </a:r>
            <a:endParaRPr lang="es-MX" sz="4400" dirty="0">
              <a:latin typeface="Arial Narrow" panose="020B0606020202030204" pitchFamily="34" charset="0"/>
            </a:endParaRPr>
          </a:p>
        </p:txBody>
      </p:sp>
      <p:sp>
        <p:nvSpPr>
          <p:cNvPr id="40" name="Paralelogramo 39">
            <a:extLst>
              <a:ext uri="{FF2B5EF4-FFF2-40B4-BE49-F238E27FC236}">
                <a16:creationId xmlns:a16="http://schemas.microsoft.com/office/drawing/2014/main" id="{D29478AC-8CD9-999B-9E54-A1D5FF88527F}"/>
              </a:ext>
            </a:extLst>
          </p:cNvPr>
          <p:cNvSpPr/>
          <p:nvPr/>
        </p:nvSpPr>
        <p:spPr>
          <a:xfrm>
            <a:off x="1" y="39982497"/>
            <a:ext cx="5608433" cy="324849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Paralelogramo 41">
            <a:extLst>
              <a:ext uri="{FF2B5EF4-FFF2-40B4-BE49-F238E27FC236}">
                <a16:creationId xmlns:a16="http://schemas.microsoft.com/office/drawing/2014/main" id="{D5A22793-9572-CEB0-3347-AEFEA94C7D08}"/>
              </a:ext>
            </a:extLst>
          </p:cNvPr>
          <p:cNvSpPr/>
          <p:nvPr/>
        </p:nvSpPr>
        <p:spPr>
          <a:xfrm>
            <a:off x="0" y="40380593"/>
            <a:ext cx="838214" cy="2820045"/>
          </a:xfrm>
          <a:prstGeom prst="parallelogram">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3" name="Imagen 42" descr="Logotipo&#10;&#10;Descripción generada automáticamente">
            <a:extLst>
              <a:ext uri="{FF2B5EF4-FFF2-40B4-BE49-F238E27FC236}">
                <a16:creationId xmlns:a16="http://schemas.microsoft.com/office/drawing/2014/main" id="{D67BE171-17AB-2D07-3126-8D7DAEE37BE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4697" y="40805100"/>
            <a:ext cx="4325836" cy="2001150"/>
          </a:xfrm>
          <a:prstGeom prst="rect">
            <a:avLst/>
          </a:prstGeom>
        </p:spPr>
      </p:pic>
      <p:sp>
        <p:nvSpPr>
          <p:cNvPr id="44" name="Paralelogramo 43">
            <a:extLst>
              <a:ext uri="{FF2B5EF4-FFF2-40B4-BE49-F238E27FC236}">
                <a16:creationId xmlns:a16="http://schemas.microsoft.com/office/drawing/2014/main" id="{F5D8B4BC-8BD6-7BC1-BF98-3CC858E99F3C}"/>
              </a:ext>
            </a:extLst>
          </p:cNvPr>
          <p:cNvSpPr/>
          <p:nvPr/>
        </p:nvSpPr>
        <p:spPr>
          <a:xfrm flipH="1">
            <a:off x="27165300" y="40185945"/>
            <a:ext cx="5233988" cy="3100117"/>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Paralelogramo 44">
            <a:extLst>
              <a:ext uri="{FF2B5EF4-FFF2-40B4-BE49-F238E27FC236}">
                <a16:creationId xmlns:a16="http://schemas.microsoft.com/office/drawing/2014/main" id="{B5627140-9E65-EE9C-F4D0-6400B85F663C}"/>
              </a:ext>
            </a:extLst>
          </p:cNvPr>
          <p:cNvSpPr/>
          <p:nvPr/>
        </p:nvSpPr>
        <p:spPr>
          <a:xfrm flipH="1">
            <a:off x="31673590" y="40301509"/>
            <a:ext cx="725695" cy="2954199"/>
          </a:xfrm>
          <a:prstGeom prst="parallelogram">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7" name="Imagen 46" descr="Logotipo, nombre de la empresa&#10;&#10;Descripción generada automáticamente">
            <a:extLst>
              <a:ext uri="{FF2B5EF4-FFF2-40B4-BE49-F238E27FC236}">
                <a16:creationId xmlns:a16="http://schemas.microsoft.com/office/drawing/2014/main" id="{BEE36506-D240-C871-134B-3E69327DFAC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003515" y="40227156"/>
            <a:ext cx="4322300" cy="3069763"/>
          </a:xfrm>
          <a:prstGeom prst="rect">
            <a:avLst/>
          </a:prstGeom>
        </p:spPr>
      </p:pic>
      <p:pic>
        <p:nvPicPr>
          <p:cNvPr id="39" name="Imagen 38" descr="Código QR&#10;&#10;Descripción generada automáticamente">
            <a:extLst>
              <a:ext uri="{FF2B5EF4-FFF2-40B4-BE49-F238E27FC236}">
                <a16:creationId xmlns:a16="http://schemas.microsoft.com/office/drawing/2014/main" id="{3516452E-B762-332E-570C-562B2AEBB82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7931977" y="35853368"/>
            <a:ext cx="3742332" cy="3742332"/>
          </a:xfrm>
          <a:prstGeom prst="rect">
            <a:avLst/>
          </a:prstGeom>
        </p:spPr>
      </p:pic>
      <p:sp>
        <p:nvSpPr>
          <p:cNvPr id="48" name="CuadroTexto 47">
            <a:extLst>
              <a:ext uri="{FF2B5EF4-FFF2-40B4-BE49-F238E27FC236}">
                <a16:creationId xmlns:a16="http://schemas.microsoft.com/office/drawing/2014/main" id="{4B284E27-353C-014A-06B6-55657C1DE907}"/>
              </a:ext>
            </a:extLst>
          </p:cNvPr>
          <p:cNvSpPr txBox="1"/>
          <p:nvPr/>
        </p:nvSpPr>
        <p:spPr>
          <a:xfrm>
            <a:off x="5608434" y="40674339"/>
            <a:ext cx="21188054" cy="2487732"/>
          </a:xfrm>
          <a:prstGeom prst="rect">
            <a:avLst/>
          </a:prstGeom>
          <a:noFill/>
        </p:spPr>
        <p:txBody>
          <a:bodyPr wrap="square">
            <a:spAutoFit/>
          </a:bodyPr>
          <a:lstStyle/>
          <a:p>
            <a:pPr algn="ctr">
              <a:spcAft>
                <a:spcPts val="800"/>
              </a:spcAft>
            </a:pPr>
            <a:r>
              <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rPr>
              <a:t>UNIVERSIDAD AUTÓNOMA DE SINALOA</a:t>
            </a:r>
          </a:p>
          <a:p>
            <a:pPr algn="ctr">
              <a:spcAft>
                <a:spcPts val="800"/>
              </a:spcAft>
            </a:pPr>
            <a:r>
              <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rPr>
              <a:t>UNIDAD </a:t>
            </a:r>
            <a:r>
              <a:rPr lang="es-MX" sz="7200">
                <a:solidFill>
                  <a:schemeClr val="bg1"/>
                </a:solidFill>
                <a:latin typeface="Swis721 BlkCn BT" panose="020B0806030502040204" pitchFamily="34" charset="0"/>
                <a:ea typeface="Calibri" panose="020F0502020204030204" pitchFamily="34" charset="0"/>
                <a:cs typeface="Times New Roman" panose="02020603050405020304" pitchFamily="18" charset="0"/>
              </a:rPr>
              <a:t>REGIONAL _______</a:t>
            </a:r>
            <a:endPar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endParaRPr>
          </a:p>
        </p:txBody>
      </p:sp>
      <p:sp>
        <p:nvSpPr>
          <p:cNvPr id="50" name="CuadroTexto 49">
            <a:extLst>
              <a:ext uri="{FF2B5EF4-FFF2-40B4-BE49-F238E27FC236}">
                <a16:creationId xmlns:a16="http://schemas.microsoft.com/office/drawing/2014/main" id="{07238A49-CCB1-583D-4283-6C44B1482D62}"/>
              </a:ext>
            </a:extLst>
          </p:cNvPr>
          <p:cNvSpPr txBox="1"/>
          <p:nvPr/>
        </p:nvSpPr>
        <p:spPr>
          <a:xfrm>
            <a:off x="7896301" y="2340013"/>
            <a:ext cx="16606684" cy="1014958"/>
          </a:xfrm>
          <a:prstGeom prst="rect">
            <a:avLst/>
          </a:prstGeom>
          <a:noFill/>
        </p:spPr>
        <p:txBody>
          <a:bodyPr wrap="square">
            <a:spAutoFit/>
          </a:bodyPr>
          <a:lstStyle/>
          <a:p>
            <a:pPr algn="ctr">
              <a:lnSpc>
                <a:spcPct val="107000"/>
              </a:lnSpc>
              <a:spcAft>
                <a:spcPts val="800"/>
              </a:spcAft>
            </a:pPr>
            <a:r>
              <a:rPr lang="es-MX" sz="6000" dirty="0">
                <a:solidFill>
                  <a:srgbClr val="C39D0D"/>
                </a:solidFill>
                <a:latin typeface="Swis721 BlkCn BT" panose="020B0806030502040204" pitchFamily="34" charset="0"/>
                <a:ea typeface="Calibri" panose="020F0502020204030204" pitchFamily="34" charset="0"/>
                <a:cs typeface="Times New Roman" panose="02020603050405020304" pitchFamily="18" charset="0"/>
              </a:rPr>
              <a:t>UNIDAD ACADÉMICA _____</a:t>
            </a:r>
          </a:p>
        </p:txBody>
      </p:sp>
      <p:sp>
        <p:nvSpPr>
          <p:cNvPr id="2" name="CuadroTexto 1">
            <a:extLst>
              <a:ext uri="{FF2B5EF4-FFF2-40B4-BE49-F238E27FC236}">
                <a16:creationId xmlns:a16="http://schemas.microsoft.com/office/drawing/2014/main" id="{0A278A2C-7F86-8F99-6119-387BC43759F2}"/>
              </a:ext>
            </a:extLst>
          </p:cNvPr>
          <p:cNvSpPr txBox="1"/>
          <p:nvPr/>
        </p:nvSpPr>
        <p:spPr>
          <a:xfrm>
            <a:off x="496324" y="36946485"/>
            <a:ext cx="15380426" cy="3031599"/>
          </a:xfrm>
          <a:prstGeom prst="rect">
            <a:avLst/>
          </a:prstGeom>
          <a:noFill/>
        </p:spPr>
        <p:txBody>
          <a:bodyPr wrap="square">
            <a:spAutoFit/>
          </a:bodyPr>
          <a:lstStyle/>
          <a:p>
            <a:pPr algn="just">
              <a:spcBef>
                <a:spcPts val="1200"/>
              </a:spcBef>
              <a:spcAft>
                <a:spcPts val="600"/>
              </a:spcAft>
            </a:pPr>
            <a:r>
              <a:rPr lang="es-MX" sz="4400" b="1" u="sng" dirty="0">
                <a:latin typeface="Arial Narrow" panose="020B0606020202030204" pitchFamily="34" charset="0"/>
              </a:rPr>
              <a:t>2. Innovación de los procesos académicos y administrativos</a:t>
            </a:r>
          </a:p>
          <a:p>
            <a:pPr algn="just">
              <a:spcBef>
                <a:spcPts val="1200"/>
              </a:spcBef>
              <a:spcAft>
                <a:spcPts val="600"/>
              </a:spcAft>
            </a:pPr>
            <a:r>
              <a:rPr lang="es-MX" sz="4400" dirty="0">
                <a:latin typeface="Arial Narrow" panose="020B0606020202030204" pitchFamily="34" charset="0"/>
              </a:rPr>
              <a:t>Objetivo específico: plantear las políticas institucionales, estrategias de cambio y actualización de procedimientos académicos y administrativos que contribuyan a la innovación de las formas de aprender y de </a:t>
            </a:r>
          </a:p>
        </p:txBody>
      </p:sp>
    </p:spTree>
    <p:extLst>
      <p:ext uri="{BB962C8B-B14F-4D97-AF65-F5344CB8AC3E}">
        <p14:creationId xmlns:p14="http://schemas.microsoft.com/office/powerpoint/2010/main" val="35126698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123</TotalTime>
  <Words>719</Words>
  <Application>Microsoft Office PowerPoint</Application>
  <PresentationFormat>Personalizado</PresentationFormat>
  <Paragraphs>36</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Calibri Light</vt:lpstr>
      <vt:lpstr>Swis721 BlkCn BT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Osvaldo Medrano Pastor</dc:creator>
  <cp:lastModifiedBy>Martin Pastor Angulo</cp:lastModifiedBy>
  <cp:revision>6</cp:revision>
  <dcterms:created xsi:type="dcterms:W3CDTF">2023-04-18T21:26:02Z</dcterms:created>
  <dcterms:modified xsi:type="dcterms:W3CDTF">2023-04-19T00:29:24Z</dcterms:modified>
</cp:coreProperties>
</file>