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32399288" cy="432006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39D0D"/>
    <a:srgbClr val="87761A"/>
    <a:srgbClr val="F2EFE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p:scale>
          <a:sx n="40" d="100"/>
          <a:sy n="40" d="100"/>
        </p:scale>
        <p:origin x="654" y="3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429947" y="7070108"/>
            <a:ext cx="27539395" cy="15040222"/>
          </a:xfrm>
        </p:spPr>
        <p:txBody>
          <a:bodyPr anchor="b"/>
          <a:lstStyle>
            <a:lvl1pPr algn="ctr">
              <a:defRPr sz="21259"/>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4049911" y="22690338"/>
            <a:ext cx="24299466" cy="10430151"/>
          </a:xfrm>
        </p:spPr>
        <p:txBody>
          <a:bodyPr/>
          <a:lstStyle>
            <a:lvl1pPr marL="0" indent="0" algn="ctr">
              <a:buNone/>
              <a:defRPr sz="8504"/>
            </a:lvl1pPr>
            <a:lvl2pPr marL="1619951" indent="0" algn="ctr">
              <a:buNone/>
              <a:defRPr sz="7086"/>
            </a:lvl2pPr>
            <a:lvl3pPr marL="3239902" indent="0" algn="ctr">
              <a:buNone/>
              <a:defRPr sz="6378"/>
            </a:lvl3pPr>
            <a:lvl4pPr marL="4859853" indent="0" algn="ctr">
              <a:buNone/>
              <a:defRPr sz="5669"/>
            </a:lvl4pPr>
            <a:lvl5pPr marL="6479804" indent="0" algn="ctr">
              <a:buNone/>
              <a:defRPr sz="5669"/>
            </a:lvl5pPr>
            <a:lvl6pPr marL="8099755" indent="0" algn="ctr">
              <a:buNone/>
              <a:defRPr sz="5669"/>
            </a:lvl6pPr>
            <a:lvl7pPr marL="9719706" indent="0" algn="ctr">
              <a:buNone/>
              <a:defRPr sz="5669"/>
            </a:lvl7pPr>
            <a:lvl8pPr marL="11339657" indent="0" algn="ctr">
              <a:buNone/>
              <a:defRPr sz="5669"/>
            </a:lvl8pPr>
            <a:lvl9pPr marL="12959608" indent="0" algn="ctr">
              <a:buNone/>
              <a:defRPr sz="5669"/>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8729947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5417811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185742" y="2300034"/>
            <a:ext cx="6986096" cy="36610544"/>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2227453" y="2300034"/>
            <a:ext cx="20553298" cy="36610544"/>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8819201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39433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2210578" y="10770172"/>
            <a:ext cx="27944386" cy="17970262"/>
          </a:xfrm>
        </p:spPr>
        <p:txBody>
          <a:bodyPr anchor="b"/>
          <a:lstStyle>
            <a:lvl1pPr>
              <a:defRPr sz="21259"/>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2210578" y="28910440"/>
            <a:ext cx="27944386" cy="9450136"/>
          </a:xfrm>
        </p:spPr>
        <p:txBody>
          <a:bodyPr/>
          <a:lstStyle>
            <a:lvl1pPr marL="0" indent="0">
              <a:buNone/>
              <a:defRPr sz="8504">
                <a:solidFill>
                  <a:schemeClr val="tx1"/>
                </a:solidFill>
              </a:defRPr>
            </a:lvl1pPr>
            <a:lvl2pPr marL="1619951" indent="0">
              <a:buNone/>
              <a:defRPr sz="7086">
                <a:solidFill>
                  <a:schemeClr val="tx1">
                    <a:tint val="75000"/>
                  </a:schemeClr>
                </a:solidFill>
              </a:defRPr>
            </a:lvl2pPr>
            <a:lvl3pPr marL="3239902" indent="0">
              <a:buNone/>
              <a:defRPr sz="6378">
                <a:solidFill>
                  <a:schemeClr val="tx1">
                    <a:tint val="75000"/>
                  </a:schemeClr>
                </a:solidFill>
              </a:defRPr>
            </a:lvl3pPr>
            <a:lvl4pPr marL="4859853" indent="0">
              <a:buNone/>
              <a:defRPr sz="5669">
                <a:solidFill>
                  <a:schemeClr val="tx1">
                    <a:tint val="75000"/>
                  </a:schemeClr>
                </a:solidFill>
              </a:defRPr>
            </a:lvl4pPr>
            <a:lvl5pPr marL="6479804" indent="0">
              <a:buNone/>
              <a:defRPr sz="5669">
                <a:solidFill>
                  <a:schemeClr val="tx1">
                    <a:tint val="75000"/>
                  </a:schemeClr>
                </a:solidFill>
              </a:defRPr>
            </a:lvl5pPr>
            <a:lvl6pPr marL="8099755" indent="0">
              <a:buNone/>
              <a:defRPr sz="5669">
                <a:solidFill>
                  <a:schemeClr val="tx1">
                    <a:tint val="75000"/>
                  </a:schemeClr>
                </a:solidFill>
              </a:defRPr>
            </a:lvl6pPr>
            <a:lvl7pPr marL="9719706" indent="0">
              <a:buNone/>
              <a:defRPr sz="5669">
                <a:solidFill>
                  <a:schemeClr val="tx1">
                    <a:tint val="75000"/>
                  </a:schemeClr>
                </a:solidFill>
              </a:defRPr>
            </a:lvl7pPr>
            <a:lvl8pPr marL="11339657" indent="0">
              <a:buNone/>
              <a:defRPr sz="5669">
                <a:solidFill>
                  <a:schemeClr val="tx1">
                    <a:tint val="75000"/>
                  </a:schemeClr>
                </a:solidFill>
              </a:defRPr>
            </a:lvl8pPr>
            <a:lvl9pPr marL="12959608" indent="0">
              <a:buNone/>
              <a:defRPr sz="5669">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DD97E482-42BC-4C12-8839-84EF439ECD6A}" type="datetimeFigureOut">
              <a:rPr lang="es-MX" smtClean="0"/>
              <a:t>18/04/2023</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2349183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2227451"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16402140" y="11500170"/>
            <a:ext cx="13769697" cy="2741040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8632427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2231671" y="2300044"/>
            <a:ext cx="27944386" cy="8350126"/>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31675" y="10590160"/>
            <a:ext cx="13706415"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4" name="Content Placeholder 3"/>
          <p:cNvSpPr>
            <a:spLocks noGrp="1"/>
          </p:cNvSpPr>
          <p:nvPr>
            <p:ph sz="half" idx="2"/>
          </p:nvPr>
        </p:nvSpPr>
        <p:spPr>
          <a:xfrm>
            <a:off x="2231675" y="15780233"/>
            <a:ext cx="13706415"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16402142" y="10590160"/>
            <a:ext cx="13773917" cy="5190073"/>
          </a:xfrm>
        </p:spPr>
        <p:txBody>
          <a:bodyPr anchor="b"/>
          <a:lstStyle>
            <a:lvl1pPr marL="0" indent="0">
              <a:buNone/>
              <a:defRPr sz="8504" b="1"/>
            </a:lvl1pPr>
            <a:lvl2pPr marL="1619951" indent="0">
              <a:buNone/>
              <a:defRPr sz="7086" b="1"/>
            </a:lvl2pPr>
            <a:lvl3pPr marL="3239902" indent="0">
              <a:buNone/>
              <a:defRPr sz="6378" b="1"/>
            </a:lvl3pPr>
            <a:lvl4pPr marL="4859853" indent="0">
              <a:buNone/>
              <a:defRPr sz="5669" b="1"/>
            </a:lvl4pPr>
            <a:lvl5pPr marL="6479804" indent="0">
              <a:buNone/>
              <a:defRPr sz="5669" b="1"/>
            </a:lvl5pPr>
            <a:lvl6pPr marL="8099755" indent="0">
              <a:buNone/>
              <a:defRPr sz="5669" b="1"/>
            </a:lvl6pPr>
            <a:lvl7pPr marL="9719706" indent="0">
              <a:buNone/>
              <a:defRPr sz="5669" b="1"/>
            </a:lvl7pPr>
            <a:lvl8pPr marL="11339657" indent="0">
              <a:buNone/>
              <a:defRPr sz="5669" b="1"/>
            </a:lvl8pPr>
            <a:lvl9pPr marL="12959608" indent="0">
              <a:buNone/>
              <a:defRPr sz="5669" b="1"/>
            </a:lvl9pPr>
          </a:lstStyle>
          <a:p>
            <a:pPr lvl="0"/>
            <a:r>
              <a:rPr lang="es-ES"/>
              <a:t>Haga clic para modificar los estilos de texto del patrón</a:t>
            </a:r>
          </a:p>
        </p:txBody>
      </p:sp>
      <p:sp>
        <p:nvSpPr>
          <p:cNvPr id="6" name="Content Placeholder 5"/>
          <p:cNvSpPr>
            <a:spLocks noGrp="1"/>
          </p:cNvSpPr>
          <p:nvPr>
            <p:ph sz="quarter" idx="4"/>
          </p:nvPr>
        </p:nvSpPr>
        <p:spPr>
          <a:xfrm>
            <a:off x="16402142" y="15780233"/>
            <a:ext cx="13773917" cy="23210346"/>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DD97E482-42BC-4C12-8839-84EF439ECD6A}" type="datetimeFigureOut">
              <a:rPr lang="es-MX" smtClean="0"/>
              <a:t>18/04/2023</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2494026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DD97E482-42BC-4C12-8839-84EF439ECD6A}" type="datetimeFigureOut">
              <a:rPr lang="es-MX" smtClean="0"/>
              <a:t>18/04/2023</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5443502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D97E482-42BC-4C12-8839-84EF439ECD6A}" type="datetimeFigureOut">
              <a:rPr lang="es-MX" smtClean="0"/>
              <a:t>18/04/2023</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945847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Content Placeholder 2"/>
          <p:cNvSpPr>
            <a:spLocks noGrp="1"/>
          </p:cNvSpPr>
          <p:nvPr>
            <p:ph idx="1"/>
          </p:nvPr>
        </p:nvSpPr>
        <p:spPr>
          <a:xfrm>
            <a:off x="13773917" y="6220102"/>
            <a:ext cx="16402140" cy="30700453"/>
          </a:xfrm>
        </p:spPr>
        <p:txBody>
          <a:bodyPr/>
          <a:lstStyle>
            <a:lvl1pPr>
              <a:defRPr sz="11338"/>
            </a:lvl1pPr>
            <a:lvl2pPr>
              <a:defRPr sz="9921"/>
            </a:lvl2pPr>
            <a:lvl3pPr>
              <a:defRPr sz="8504"/>
            </a:lvl3pPr>
            <a:lvl4pPr>
              <a:defRPr sz="7086"/>
            </a:lvl4pPr>
            <a:lvl5pPr>
              <a:defRPr sz="7086"/>
            </a:lvl5pPr>
            <a:lvl6pPr>
              <a:defRPr sz="7086"/>
            </a:lvl6pPr>
            <a:lvl7pPr>
              <a:defRPr sz="7086"/>
            </a:lvl7pPr>
            <a:lvl8pPr>
              <a:defRPr sz="7086"/>
            </a:lvl8pPr>
            <a:lvl9pPr>
              <a:defRPr sz="7086"/>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11703806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231671" y="2880042"/>
            <a:ext cx="10449614" cy="10080149"/>
          </a:xfrm>
        </p:spPr>
        <p:txBody>
          <a:bodyPr anchor="b"/>
          <a:lstStyle>
            <a:lvl1pPr>
              <a:defRPr sz="11338"/>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13773917" y="6220102"/>
            <a:ext cx="16402140" cy="30700453"/>
          </a:xfrm>
        </p:spPr>
        <p:txBody>
          <a:bodyPr anchor="t"/>
          <a:lstStyle>
            <a:lvl1pPr marL="0" indent="0">
              <a:buNone/>
              <a:defRPr sz="11338"/>
            </a:lvl1pPr>
            <a:lvl2pPr marL="1619951" indent="0">
              <a:buNone/>
              <a:defRPr sz="9921"/>
            </a:lvl2pPr>
            <a:lvl3pPr marL="3239902" indent="0">
              <a:buNone/>
              <a:defRPr sz="8504"/>
            </a:lvl3pPr>
            <a:lvl4pPr marL="4859853" indent="0">
              <a:buNone/>
              <a:defRPr sz="7086"/>
            </a:lvl4pPr>
            <a:lvl5pPr marL="6479804" indent="0">
              <a:buNone/>
              <a:defRPr sz="7086"/>
            </a:lvl5pPr>
            <a:lvl6pPr marL="8099755" indent="0">
              <a:buNone/>
              <a:defRPr sz="7086"/>
            </a:lvl6pPr>
            <a:lvl7pPr marL="9719706" indent="0">
              <a:buNone/>
              <a:defRPr sz="7086"/>
            </a:lvl7pPr>
            <a:lvl8pPr marL="11339657" indent="0">
              <a:buNone/>
              <a:defRPr sz="7086"/>
            </a:lvl8pPr>
            <a:lvl9pPr marL="12959608" indent="0">
              <a:buNone/>
              <a:defRPr sz="7086"/>
            </a:lvl9pPr>
          </a:lstStyle>
          <a:p>
            <a:r>
              <a:rPr lang="es-ES"/>
              <a:t>Haga clic en el icono para agregar una imagen</a:t>
            </a:r>
            <a:endParaRPr lang="en-US" dirty="0"/>
          </a:p>
        </p:txBody>
      </p:sp>
      <p:sp>
        <p:nvSpPr>
          <p:cNvPr id="4" name="Text Placeholder 3"/>
          <p:cNvSpPr>
            <a:spLocks noGrp="1"/>
          </p:cNvSpPr>
          <p:nvPr>
            <p:ph type="body" sz="half" idx="2"/>
          </p:nvPr>
        </p:nvSpPr>
        <p:spPr>
          <a:xfrm>
            <a:off x="2231671" y="12960191"/>
            <a:ext cx="10449614" cy="24010358"/>
          </a:xfrm>
        </p:spPr>
        <p:txBody>
          <a:bodyPr/>
          <a:lstStyle>
            <a:lvl1pPr marL="0" indent="0">
              <a:buNone/>
              <a:defRPr sz="5669"/>
            </a:lvl1pPr>
            <a:lvl2pPr marL="1619951" indent="0">
              <a:buNone/>
              <a:defRPr sz="4960"/>
            </a:lvl2pPr>
            <a:lvl3pPr marL="3239902" indent="0">
              <a:buNone/>
              <a:defRPr sz="4252"/>
            </a:lvl3pPr>
            <a:lvl4pPr marL="4859853" indent="0">
              <a:buNone/>
              <a:defRPr sz="3543"/>
            </a:lvl4pPr>
            <a:lvl5pPr marL="6479804" indent="0">
              <a:buNone/>
              <a:defRPr sz="3543"/>
            </a:lvl5pPr>
            <a:lvl6pPr marL="8099755" indent="0">
              <a:buNone/>
              <a:defRPr sz="3543"/>
            </a:lvl6pPr>
            <a:lvl7pPr marL="9719706" indent="0">
              <a:buNone/>
              <a:defRPr sz="3543"/>
            </a:lvl7pPr>
            <a:lvl8pPr marL="11339657" indent="0">
              <a:buNone/>
              <a:defRPr sz="3543"/>
            </a:lvl8pPr>
            <a:lvl9pPr marL="12959608" indent="0">
              <a:buNone/>
              <a:defRPr sz="3543"/>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DD97E482-42BC-4C12-8839-84EF439ECD6A}" type="datetimeFigureOut">
              <a:rPr lang="es-MX" smtClean="0"/>
              <a:t>18/04/2023</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00AB73E5-8C43-45B5-8753-AFF4872D1122}" type="slidenum">
              <a:rPr lang="es-MX" smtClean="0"/>
              <a:t>‹Nº›</a:t>
            </a:fld>
            <a:endParaRPr lang="es-MX"/>
          </a:p>
        </p:txBody>
      </p:sp>
    </p:spTree>
    <p:extLst>
      <p:ext uri="{BB962C8B-B14F-4D97-AF65-F5344CB8AC3E}">
        <p14:creationId xmlns:p14="http://schemas.microsoft.com/office/powerpoint/2010/main" val="3486676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27451" y="2300044"/>
            <a:ext cx="27944386" cy="8350126"/>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2227451" y="11500170"/>
            <a:ext cx="27944386" cy="2741040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2227451" y="40040601"/>
            <a:ext cx="7289840" cy="2300034"/>
          </a:xfrm>
          <a:prstGeom prst="rect">
            <a:avLst/>
          </a:prstGeom>
        </p:spPr>
        <p:txBody>
          <a:bodyPr vert="horz" lIns="91440" tIns="45720" rIns="91440" bIns="45720" rtlCol="0" anchor="ctr"/>
          <a:lstStyle>
            <a:lvl1pPr algn="l">
              <a:defRPr sz="4252">
                <a:solidFill>
                  <a:schemeClr val="tx1">
                    <a:tint val="75000"/>
                  </a:schemeClr>
                </a:solidFill>
              </a:defRPr>
            </a:lvl1pPr>
          </a:lstStyle>
          <a:p>
            <a:fld id="{DD97E482-42BC-4C12-8839-84EF439ECD6A}" type="datetimeFigureOut">
              <a:rPr lang="es-MX" smtClean="0"/>
              <a:t>18/04/2023</a:t>
            </a:fld>
            <a:endParaRPr lang="es-MX"/>
          </a:p>
        </p:txBody>
      </p:sp>
      <p:sp>
        <p:nvSpPr>
          <p:cNvPr id="5" name="Footer Placeholder 4"/>
          <p:cNvSpPr>
            <a:spLocks noGrp="1"/>
          </p:cNvSpPr>
          <p:nvPr>
            <p:ph type="ftr" sz="quarter" idx="3"/>
          </p:nvPr>
        </p:nvSpPr>
        <p:spPr>
          <a:xfrm>
            <a:off x="10732264" y="40040601"/>
            <a:ext cx="10934760" cy="2300034"/>
          </a:xfrm>
          <a:prstGeom prst="rect">
            <a:avLst/>
          </a:prstGeom>
        </p:spPr>
        <p:txBody>
          <a:bodyPr vert="horz" lIns="91440" tIns="45720" rIns="91440" bIns="45720" rtlCol="0" anchor="ctr"/>
          <a:lstStyle>
            <a:lvl1pPr algn="ctr">
              <a:defRPr sz="4252">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22881997" y="40040601"/>
            <a:ext cx="7289840" cy="2300034"/>
          </a:xfrm>
          <a:prstGeom prst="rect">
            <a:avLst/>
          </a:prstGeom>
        </p:spPr>
        <p:txBody>
          <a:bodyPr vert="horz" lIns="91440" tIns="45720" rIns="91440" bIns="45720" rtlCol="0" anchor="ctr"/>
          <a:lstStyle>
            <a:lvl1pPr algn="r">
              <a:defRPr sz="4252">
                <a:solidFill>
                  <a:schemeClr val="tx1">
                    <a:tint val="75000"/>
                  </a:schemeClr>
                </a:solidFill>
              </a:defRPr>
            </a:lvl1pPr>
          </a:lstStyle>
          <a:p>
            <a:fld id="{00AB73E5-8C43-45B5-8753-AFF4872D1122}" type="slidenum">
              <a:rPr lang="es-MX" smtClean="0"/>
              <a:t>‹Nº›</a:t>
            </a:fld>
            <a:endParaRPr lang="es-MX"/>
          </a:p>
        </p:txBody>
      </p:sp>
    </p:spTree>
    <p:extLst>
      <p:ext uri="{BB962C8B-B14F-4D97-AF65-F5344CB8AC3E}">
        <p14:creationId xmlns:p14="http://schemas.microsoft.com/office/powerpoint/2010/main" val="27414246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239902" rtl="0" eaLnBrk="1" latinLnBrk="0" hangingPunct="1">
        <a:lnSpc>
          <a:spcPct val="90000"/>
        </a:lnSpc>
        <a:spcBef>
          <a:spcPct val="0"/>
        </a:spcBef>
        <a:buNone/>
        <a:defRPr sz="15590" kern="1200">
          <a:solidFill>
            <a:schemeClr val="tx1"/>
          </a:solidFill>
          <a:latin typeface="+mj-lt"/>
          <a:ea typeface="+mj-ea"/>
          <a:cs typeface="+mj-cs"/>
        </a:defRPr>
      </a:lvl1pPr>
    </p:titleStyle>
    <p:bodyStyle>
      <a:lvl1pPr marL="809976" indent="-809976" algn="l" defTabSz="3239902" rtl="0" eaLnBrk="1" latinLnBrk="0" hangingPunct="1">
        <a:lnSpc>
          <a:spcPct val="90000"/>
        </a:lnSpc>
        <a:spcBef>
          <a:spcPts val="3543"/>
        </a:spcBef>
        <a:buFont typeface="Arial" panose="020B0604020202020204" pitchFamily="34" charset="0"/>
        <a:buChar char="•"/>
        <a:defRPr sz="9921" kern="1200">
          <a:solidFill>
            <a:schemeClr val="tx1"/>
          </a:solidFill>
          <a:latin typeface="+mn-lt"/>
          <a:ea typeface="+mn-ea"/>
          <a:cs typeface="+mn-cs"/>
        </a:defRPr>
      </a:lvl1pPr>
      <a:lvl2pPr marL="2429927" indent="-809976" algn="l" defTabSz="3239902" rtl="0" eaLnBrk="1" latinLnBrk="0" hangingPunct="1">
        <a:lnSpc>
          <a:spcPct val="90000"/>
        </a:lnSpc>
        <a:spcBef>
          <a:spcPts val="1772"/>
        </a:spcBef>
        <a:buFont typeface="Arial" panose="020B0604020202020204" pitchFamily="34" charset="0"/>
        <a:buChar char="•"/>
        <a:defRPr sz="8504" kern="1200">
          <a:solidFill>
            <a:schemeClr val="tx1"/>
          </a:solidFill>
          <a:latin typeface="+mn-lt"/>
          <a:ea typeface="+mn-ea"/>
          <a:cs typeface="+mn-cs"/>
        </a:defRPr>
      </a:lvl2pPr>
      <a:lvl3pPr marL="4049878" indent="-809976" algn="l" defTabSz="3239902" rtl="0" eaLnBrk="1" latinLnBrk="0" hangingPunct="1">
        <a:lnSpc>
          <a:spcPct val="90000"/>
        </a:lnSpc>
        <a:spcBef>
          <a:spcPts val="1772"/>
        </a:spcBef>
        <a:buFont typeface="Arial" panose="020B0604020202020204" pitchFamily="34" charset="0"/>
        <a:buChar char="•"/>
        <a:defRPr sz="7086" kern="1200">
          <a:solidFill>
            <a:schemeClr val="tx1"/>
          </a:solidFill>
          <a:latin typeface="+mn-lt"/>
          <a:ea typeface="+mn-ea"/>
          <a:cs typeface="+mn-cs"/>
        </a:defRPr>
      </a:lvl3pPr>
      <a:lvl4pPr marL="5669829"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4pPr>
      <a:lvl5pPr marL="7289780"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5pPr>
      <a:lvl6pPr marL="8909731"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6pPr>
      <a:lvl7pPr marL="10529682"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7pPr>
      <a:lvl8pPr marL="12149633"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8pPr>
      <a:lvl9pPr marL="13769584" indent="-809976" algn="l" defTabSz="3239902" rtl="0" eaLnBrk="1" latinLnBrk="0" hangingPunct="1">
        <a:lnSpc>
          <a:spcPct val="90000"/>
        </a:lnSpc>
        <a:spcBef>
          <a:spcPts val="1772"/>
        </a:spcBef>
        <a:buFont typeface="Arial" panose="020B0604020202020204" pitchFamily="34" charset="0"/>
        <a:buChar char="•"/>
        <a:defRPr sz="6378" kern="1200">
          <a:solidFill>
            <a:schemeClr val="tx1"/>
          </a:solidFill>
          <a:latin typeface="+mn-lt"/>
          <a:ea typeface="+mn-ea"/>
          <a:cs typeface="+mn-cs"/>
        </a:defRPr>
      </a:lvl9pPr>
    </p:bodyStyle>
    <p:otherStyle>
      <a:defPPr>
        <a:defRPr lang="en-US"/>
      </a:defPPr>
      <a:lvl1pPr marL="0" algn="l" defTabSz="3239902" rtl="0" eaLnBrk="1" latinLnBrk="0" hangingPunct="1">
        <a:defRPr sz="6378" kern="1200">
          <a:solidFill>
            <a:schemeClr val="tx1"/>
          </a:solidFill>
          <a:latin typeface="+mn-lt"/>
          <a:ea typeface="+mn-ea"/>
          <a:cs typeface="+mn-cs"/>
        </a:defRPr>
      </a:lvl1pPr>
      <a:lvl2pPr marL="1619951" algn="l" defTabSz="3239902" rtl="0" eaLnBrk="1" latinLnBrk="0" hangingPunct="1">
        <a:defRPr sz="6378" kern="1200">
          <a:solidFill>
            <a:schemeClr val="tx1"/>
          </a:solidFill>
          <a:latin typeface="+mn-lt"/>
          <a:ea typeface="+mn-ea"/>
          <a:cs typeface="+mn-cs"/>
        </a:defRPr>
      </a:lvl2pPr>
      <a:lvl3pPr marL="3239902" algn="l" defTabSz="3239902" rtl="0" eaLnBrk="1" latinLnBrk="0" hangingPunct="1">
        <a:defRPr sz="6378" kern="1200">
          <a:solidFill>
            <a:schemeClr val="tx1"/>
          </a:solidFill>
          <a:latin typeface="+mn-lt"/>
          <a:ea typeface="+mn-ea"/>
          <a:cs typeface="+mn-cs"/>
        </a:defRPr>
      </a:lvl3pPr>
      <a:lvl4pPr marL="4859853" algn="l" defTabSz="3239902" rtl="0" eaLnBrk="1" latinLnBrk="0" hangingPunct="1">
        <a:defRPr sz="6378" kern="1200">
          <a:solidFill>
            <a:schemeClr val="tx1"/>
          </a:solidFill>
          <a:latin typeface="+mn-lt"/>
          <a:ea typeface="+mn-ea"/>
          <a:cs typeface="+mn-cs"/>
        </a:defRPr>
      </a:lvl4pPr>
      <a:lvl5pPr marL="6479804" algn="l" defTabSz="3239902" rtl="0" eaLnBrk="1" latinLnBrk="0" hangingPunct="1">
        <a:defRPr sz="6378" kern="1200">
          <a:solidFill>
            <a:schemeClr val="tx1"/>
          </a:solidFill>
          <a:latin typeface="+mn-lt"/>
          <a:ea typeface="+mn-ea"/>
          <a:cs typeface="+mn-cs"/>
        </a:defRPr>
      </a:lvl5pPr>
      <a:lvl6pPr marL="8099755" algn="l" defTabSz="3239902" rtl="0" eaLnBrk="1" latinLnBrk="0" hangingPunct="1">
        <a:defRPr sz="6378" kern="1200">
          <a:solidFill>
            <a:schemeClr val="tx1"/>
          </a:solidFill>
          <a:latin typeface="+mn-lt"/>
          <a:ea typeface="+mn-ea"/>
          <a:cs typeface="+mn-cs"/>
        </a:defRPr>
      </a:lvl6pPr>
      <a:lvl7pPr marL="9719706" algn="l" defTabSz="3239902" rtl="0" eaLnBrk="1" latinLnBrk="0" hangingPunct="1">
        <a:defRPr sz="6378" kern="1200">
          <a:solidFill>
            <a:schemeClr val="tx1"/>
          </a:solidFill>
          <a:latin typeface="+mn-lt"/>
          <a:ea typeface="+mn-ea"/>
          <a:cs typeface="+mn-cs"/>
        </a:defRPr>
      </a:lvl7pPr>
      <a:lvl8pPr marL="11339657" algn="l" defTabSz="3239902" rtl="0" eaLnBrk="1" latinLnBrk="0" hangingPunct="1">
        <a:defRPr sz="6378" kern="1200">
          <a:solidFill>
            <a:schemeClr val="tx1"/>
          </a:solidFill>
          <a:latin typeface="+mn-lt"/>
          <a:ea typeface="+mn-ea"/>
          <a:cs typeface="+mn-cs"/>
        </a:defRPr>
      </a:lvl8pPr>
      <a:lvl9pPr marL="12959608" algn="l" defTabSz="3239902" rtl="0" eaLnBrk="1" latinLnBrk="0" hangingPunct="1">
        <a:defRPr sz="637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13" Type="http://schemas.openxmlformats.org/officeDocument/2006/relationships/image" Target="../media/image9.gif"/><Relationship Id="rId3" Type="http://schemas.openxmlformats.org/officeDocument/2006/relationships/image" Target="../media/image2.png"/><Relationship Id="rId7" Type="http://schemas.openxmlformats.org/officeDocument/2006/relationships/hyperlink" Target="https://www.uas.edu.mx/Modelo_Educativo.pdf" TargetMode="External"/><Relationship Id="rId12"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hyperlink" Target="https://uasvirtual.net/cpp/sitio/docs/PDI_con_vision_de_futuro_2025.pdf" TargetMode="External"/><Relationship Id="rId11" Type="http://schemas.openxmlformats.org/officeDocument/2006/relationships/image" Target="../media/image7.jpeg"/><Relationship Id="rId5" Type="http://schemas.openxmlformats.org/officeDocument/2006/relationships/hyperlink" Target="https://uasvirtual.org/forouas2023" TargetMode="External"/><Relationship Id="rId10" Type="http://schemas.openxmlformats.org/officeDocument/2006/relationships/image" Target="../media/image6.jpeg"/><Relationship Id="rId4" Type="http://schemas.openxmlformats.org/officeDocument/2006/relationships/image" Target="../media/image3.png"/><Relationship Id="rId9" Type="http://schemas.openxmlformats.org/officeDocument/2006/relationships/image" Target="../media/image5.png"/><Relationship Id="rId1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Rectángulo 31">
            <a:extLst>
              <a:ext uri="{FF2B5EF4-FFF2-40B4-BE49-F238E27FC236}">
                <a16:creationId xmlns:a16="http://schemas.microsoft.com/office/drawing/2014/main" id="{46140437-B436-9242-9B3A-79B8E6CD2F5C}"/>
              </a:ext>
            </a:extLst>
          </p:cNvPr>
          <p:cNvSpPr/>
          <p:nvPr/>
        </p:nvSpPr>
        <p:spPr>
          <a:xfrm>
            <a:off x="496325" y="31653024"/>
            <a:ext cx="14627562" cy="707886"/>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28" name="Rectángulo 27">
            <a:extLst>
              <a:ext uri="{FF2B5EF4-FFF2-40B4-BE49-F238E27FC236}">
                <a16:creationId xmlns:a16="http://schemas.microsoft.com/office/drawing/2014/main" id="{35A4253C-11B5-ADDD-CE81-4BD5BE897698}"/>
              </a:ext>
            </a:extLst>
          </p:cNvPr>
          <p:cNvSpPr/>
          <p:nvPr/>
        </p:nvSpPr>
        <p:spPr>
          <a:xfrm>
            <a:off x="17090755" y="27084080"/>
            <a:ext cx="14756285" cy="8623059"/>
          </a:xfrm>
          <a:prstGeom prst="rect">
            <a:avLst/>
          </a:prstGeom>
          <a:solidFill>
            <a:srgbClr val="C39D0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4" name="Rectángulo 13">
            <a:extLst>
              <a:ext uri="{FF2B5EF4-FFF2-40B4-BE49-F238E27FC236}">
                <a16:creationId xmlns:a16="http://schemas.microsoft.com/office/drawing/2014/main" id="{06325DCA-6F18-1CB6-ECDA-24A11111EA48}"/>
              </a:ext>
            </a:extLst>
          </p:cNvPr>
          <p:cNvSpPr/>
          <p:nvPr/>
        </p:nvSpPr>
        <p:spPr>
          <a:xfrm>
            <a:off x="-1" y="3471003"/>
            <a:ext cx="32399288" cy="8916495"/>
          </a:xfrm>
          <a:prstGeom prst="rect">
            <a:avLst/>
          </a:prstGeom>
          <a:solidFill>
            <a:srgbClr val="F2EFE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dirty="0"/>
          </a:p>
        </p:txBody>
      </p:sp>
      <p:sp>
        <p:nvSpPr>
          <p:cNvPr id="4" name="Rectángulo 3">
            <a:extLst>
              <a:ext uri="{FF2B5EF4-FFF2-40B4-BE49-F238E27FC236}">
                <a16:creationId xmlns:a16="http://schemas.microsoft.com/office/drawing/2014/main" id="{BA869259-0B14-CD0A-D785-BE0BC089BB52}"/>
              </a:ext>
            </a:extLst>
          </p:cNvPr>
          <p:cNvSpPr/>
          <p:nvPr/>
        </p:nvSpPr>
        <p:spPr>
          <a:xfrm>
            <a:off x="0" y="0"/>
            <a:ext cx="32399288" cy="3556000"/>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Imagen 5" descr="Un dibujo de una persona&#10;&#10;Descripción generada automáticamente con confianza baja">
            <a:extLst>
              <a:ext uri="{FF2B5EF4-FFF2-40B4-BE49-F238E27FC236}">
                <a16:creationId xmlns:a16="http://schemas.microsoft.com/office/drawing/2014/main" id="{19FCC636-CA33-4935-BBC7-8E296D938BB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1200" y="722515"/>
            <a:ext cx="4167982" cy="5346805"/>
          </a:xfrm>
          <a:prstGeom prst="rect">
            <a:avLst/>
          </a:prstGeom>
        </p:spPr>
      </p:pic>
      <p:pic>
        <p:nvPicPr>
          <p:cNvPr id="10" name="Imagen 9" descr="Logotipo&#10;&#10;Descripción generada automáticamente">
            <a:extLst>
              <a:ext uri="{FF2B5EF4-FFF2-40B4-BE49-F238E27FC236}">
                <a16:creationId xmlns:a16="http://schemas.microsoft.com/office/drawing/2014/main" id="{2A4C353B-A69A-F0F6-C2E2-807E3C25A331}"/>
              </a:ext>
            </a:extLst>
          </p:cNvPr>
          <p:cNvPicPr>
            <a:picLocks noChangeAspect="1"/>
          </p:cNvPicPr>
          <p:nvPr/>
        </p:nvPicPr>
        <p:blipFill>
          <a:blip r:embed="rId3">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28313097" y="667238"/>
            <a:ext cx="3772426" cy="2332616"/>
          </a:xfrm>
          <a:prstGeom prst="rect">
            <a:avLst/>
          </a:prstGeom>
        </p:spPr>
      </p:pic>
      <p:pic>
        <p:nvPicPr>
          <p:cNvPr id="12" name="Imagen 11" descr="Texto&#10;&#10;Descripción generada automáticamente">
            <a:extLst>
              <a:ext uri="{FF2B5EF4-FFF2-40B4-BE49-F238E27FC236}">
                <a16:creationId xmlns:a16="http://schemas.microsoft.com/office/drawing/2014/main" id="{A7B511C8-337F-3A13-D521-02873EE9439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121078" y="7290975"/>
            <a:ext cx="16165317" cy="4368577"/>
          </a:xfrm>
          <a:prstGeom prst="rect">
            <a:avLst/>
          </a:prstGeom>
        </p:spPr>
      </p:pic>
      <p:sp>
        <p:nvSpPr>
          <p:cNvPr id="13" name="Rectángulo 12">
            <a:extLst>
              <a:ext uri="{FF2B5EF4-FFF2-40B4-BE49-F238E27FC236}">
                <a16:creationId xmlns:a16="http://schemas.microsoft.com/office/drawing/2014/main" id="{BE7B9D23-98C5-6123-54C2-563F36668B65}"/>
              </a:ext>
            </a:extLst>
          </p:cNvPr>
          <p:cNvSpPr/>
          <p:nvPr/>
        </p:nvSpPr>
        <p:spPr>
          <a:xfrm>
            <a:off x="0" y="12035712"/>
            <a:ext cx="32399288" cy="441888"/>
          </a:xfrm>
          <a:prstGeom prst="rect">
            <a:avLst/>
          </a:prstGeom>
          <a:solidFill>
            <a:srgbClr val="87761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5" name="Rectángulo 14">
            <a:extLst>
              <a:ext uri="{FF2B5EF4-FFF2-40B4-BE49-F238E27FC236}">
                <a16:creationId xmlns:a16="http://schemas.microsoft.com/office/drawing/2014/main" id="{B9B1E440-D90D-564E-5A7E-57F4B7B7E8B6}"/>
              </a:ext>
            </a:extLst>
          </p:cNvPr>
          <p:cNvSpPr/>
          <p:nvPr/>
        </p:nvSpPr>
        <p:spPr>
          <a:xfrm>
            <a:off x="-1" y="40435663"/>
            <a:ext cx="32399288" cy="2820045"/>
          </a:xfrm>
          <a:prstGeom prst="rect">
            <a:avLst/>
          </a:prstGeom>
          <a:solidFill>
            <a:srgbClr val="002060"/>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7" name="CuadroTexto 16">
            <a:extLst>
              <a:ext uri="{FF2B5EF4-FFF2-40B4-BE49-F238E27FC236}">
                <a16:creationId xmlns:a16="http://schemas.microsoft.com/office/drawing/2014/main" id="{2ABDCA7C-CEC3-76FC-1AAC-0D1B67CBB26F}"/>
              </a:ext>
            </a:extLst>
          </p:cNvPr>
          <p:cNvSpPr txBox="1"/>
          <p:nvPr/>
        </p:nvSpPr>
        <p:spPr>
          <a:xfrm>
            <a:off x="5608434" y="261969"/>
            <a:ext cx="21188054" cy="2016962"/>
          </a:xfrm>
          <a:prstGeom prst="rect">
            <a:avLst/>
          </a:prstGeom>
          <a:noFill/>
        </p:spPr>
        <p:txBody>
          <a:bodyPr wrap="square">
            <a:spAutoFit/>
          </a:bodyPr>
          <a:lstStyle/>
          <a:p>
            <a:pPr algn="ctr">
              <a:lnSpc>
                <a:spcPct val="107000"/>
              </a:lnSpc>
              <a:spcAft>
                <a:spcPts val="800"/>
              </a:spcAft>
            </a:pPr>
            <a:r>
              <a:rPr lang="es-MX" sz="4000" b="1" dirty="0">
                <a:solidFill>
                  <a:schemeClr val="bg1"/>
                </a:solidFill>
                <a:effectLst/>
                <a:latin typeface="Arial Narrow" panose="020B0606020202030204" pitchFamily="34" charset="0"/>
                <a:ea typeface="Calibri" panose="020F0502020204030204" pitchFamily="34" charset="0"/>
                <a:cs typeface="Times New Roman" panose="02020603050405020304" pitchFamily="18" charset="0"/>
              </a:rPr>
              <a:t>Con el objetivo de promover un profundo proceso de reforma académica y administrativo para implementar adecuadamente el Modelo educativo UAS 2022, en el marco del Plan de desarrollo Institucional “Con Visión de Fututo 2025” la</a:t>
            </a:r>
          </a:p>
        </p:txBody>
      </p:sp>
      <p:sp>
        <p:nvSpPr>
          <p:cNvPr id="21" name="CuadroTexto 20">
            <a:extLst>
              <a:ext uri="{FF2B5EF4-FFF2-40B4-BE49-F238E27FC236}">
                <a16:creationId xmlns:a16="http://schemas.microsoft.com/office/drawing/2014/main" id="{71BF82F5-C30B-827A-40AF-C19843E64B8D}"/>
              </a:ext>
            </a:extLst>
          </p:cNvPr>
          <p:cNvSpPr txBox="1"/>
          <p:nvPr/>
        </p:nvSpPr>
        <p:spPr>
          <a:xfrm>
            <a:off x="8669290" y="3805678"/>
            <a:ext cx="15060706" cy="1015663"/>
          </a:xfrm>
          <a:prstGeom prst="rect">
            <a:avLst/>
          </a:prstGeom>
          <a:noFill/>
        </p:spPr>
        <p:txBody>
          <a:bodyPr wrap="square" rtlCol="0">
            <a:spAutoFit/>
          </a:bodyPr>
          <a:lstStyle/>
          <a:p>
            <a:pPr algn="ctr"/>
            <a:r>
              <a:rPr lang="es-MX" sz="6000" b="1" dirty="0">
                <a:latin typeface="Arial Narrow" panose="020B0606020202030204" pitchFamily="34" charset="0"/>
              </a:rPr>
              <a:t>CONVOCA</a:t>
            </a:r>
          </a:p>
        </p:txBody>
      </p:sp>
      <p:sp>
        <p:nvSpPr>
          <p:cNvPr id="23" name="CuadroTexto 22">
            <a:extLst>
              <a:ext uri="{FF2B5EF4-FFF2-40B4-BE49-F238E27FC236}">
                <a16:creationId xmlns:a16="http://schemas.microsoft.com/office/drawing/2014/main" id="{28CB7A5A-471B-106A-9DA8-5055D9011946}"/>
              </a:ext>
            </a:extLst>
          </p:cNvPr>
          <p:cNvSpPr txBox="1"/>
          <p:nvPr/>
        </p:nvSpPr>
        <p:spPr>
          <a:xfrm>
            <a:off x="4131413" y="4881124"/>
            <a:ext cx="24136460" cy="1323439"/>
          </a:xfrm>
          <a:prstGeom prst="rect">
            <a:avLst/>
          </a:prstGeom>
          <a:noFill/>
        </p:spPr>
        <p:txBody>
          <a:bodyPr wrap="square">
            <a:spAutoFit/>
          </a:bodyPr>
          <a:lstStyle/>
          <a:p>
            <a:pPr algn="ctr"/>
            <a:r>
              <a:rPr lang="es-MX" sz="4000" dirty="0">
                <a:latin typeface="Arial Narrow" panose="020B0606020202030204" pitchFamily="34" charset="0"/>
              </a:rPr>
              <a:t>A estudiantes, personal académico, administrativo y de confianza pertenecientes a esta Unidad Organizacional, también representantes de organismos sociales, empresarios, empleadores y demás personas de la sociedad civil</a:t>
            </a:r>
          </a:p>
        </p:txBody>
      </p:sp>
      <p:sp>
        <p:nvSpPr>
          <p:cNvPr id="24" name="CuadroTexto 23">
            <a:extLst>
              <a:ext uri="{FF2B5EF4-FFF2-40B4-BE49-F238E27FC236}">
                <a16:creationId xmlns:a16="http://schemas.microsoft.com/office/drawing/2014/main" id="{84D10439-1A0B-07DC-2467-21CFB63D1FEB}"/>
              </a:ext>
            </a:extLst>
          </p:cNvPr>
          <p:cNvSpPr txBox="1"/>
          <p:nvPr/>
        </p:nvSpPr>
        <p:spPr>
          <a:xfrm>
            <a:off x="8669290" y="6258359"/>
            <a:ext cx="15060706" cy="769441"/>
          </a:xfrm>
          <a:prstGeom prst="rect">
            <a:avLst/>
          </a:prstGeom>
          <a:noFill/>
        </p:spPr>
        <p:txBody>
          <a:bodyPr wrap="square" rtlCol="0">
            <a:spAutoFit/>
          </a:bodyPr>
          <a:lstStyle/>
          <a:p>
            <a:pPr algn="ctr"/>
            <a:r>
              <a:rPr lang="es-MX" sz="4400" b="1" dirty="0">
                <a:latin typeface="Arial Narrow" panose="020B0606020202030204" pitchFamily="34" charset="0"/>
              </a:rPr>
              <a:t>A participar en el:</a:t>
            </a:r>
          </a:p>
        </p:txBody>
      </p:sp>
      <p:sp>
        <p:nvSpPr>
          <p:cNvPr id="26" name="CuadroTexto 25">
            <a:extLst>
              <a:ext uri="{FF2B5EF4-FFF2-40B4-BE49-F238E27FC236}">
                <a16:creationId xmlns:a16="http://schemas.microsoft.com/office/drawing/2014/main" id="{129816CA-AB87-CCB6-2B73-3D6B7C9879BC}"/>
              </a:ext>
            </a:extLst>
          </p:cNvPr>
          <p:cNvSpPr txBox="1"/>
          <p:nvPr/>
        </p:nvSpPr>
        <p:spPr>
          <a:xfrm>
            <a:off x="558860" y="12999137"/>
            <a:ext cx="15317890" cy="18420427"/>
          </a:xfrm>
          <a:prstGeom prst="rect">
            <a:avLst/>
          </a:prstGeom>
          <a:noFill/>
        </p:spPr>
        <p:txBody>
          <a:bodyPr wrap="square">
            <a:spAutoFit/>
          </a:bodyPr>
          <a:lstStyle/>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Todas las aportaciones podrán elaborarse por un máximo de </a:t>
            </a:r>
            <a:r>
              <a:rPr lang="es-MX" sz="4400" b="1" dirty="0">
                <a:latin typeface="Arial Narrow" panose="020B0606020202030204" pitchFamily="34" charset="0"/>
              </a:rPr>
              <a:t>3 personas.</a:t>
            </a:r>
            <a:endParaRPr lang="es-MX" sz="4400" dirty="0">
              <a:latin typeface="Arial Narrow" panose="020B0606020202030204" pitchFamily="34" charset="0"/>
            </a:endParaRP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Las propuestas se presentarán en </a:t>
            </a:r>
            <a:r>
              <a:rPr lang="es-MX" sz="4400" b="1" dirty="0">
                <a:latin typeface="Arial Narrow" panose="020B0606020202030204" pitchFamily="34" charset="0"/>
              </a:rPr>
              <a:t>10 minutos</a:t>
            </a:r>
            <a:r>
              <a:rPr lang="es-MX" sz="4400" dirty="0">
                <a:latin typeface="Arial Narrow" panose="020B0606020202030204" pitchFamily="34" charset="0"/>
              </a:rPr>
              <a:t> en cualquiera de las modalidades de presentación.</a:t>
            </a: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La entrega de propuestas vencerá el </a:t>
            </a:r>
            <a:r>
              <a:rPr lang="es-MX" sz="4400" b="1" dirty="0">
                <a:latin typeface="Arial Narrow" panose="020B0606020202030204" pitchFamily="34" charset="0"/>
              </a:rPr>
              <a:t>30 de abril de 2023 a las 23:55 </a:t>
            </a:r>
            <a:r>
              <a:rPr lang="es-MX" sz="4400" b="1" dirty="0" err="1">
                <a:latin typeface="Arial Narrow" panose="020B0606020202030204" pitchFamily="34" charset="0"/>
              </a:rPr>
              <a:t>hrs</a:t>
            </a:r>
            <a:r>
              <a:rPr lang="es-MX" sz="4400" b="1" dirty="0">
                <a:latin typeface="Arial Narrow" panose="020B0606020202030204" pitchFamily="34" charset="0"/>
              </a:rPr>
              <a:t>.</a:t>
            </a:r>
          </a:p>
          <a:p>
            <a:pPr marL="571500" indent="-571500" algn="just">
              <a:spcBef>
                <a:spcPts val="1200"/>
              </a:spcBef>
              <a:spcAft>
                <a:spcPts val="600"/>
              </a:spcAft>
              <a:buFont typeface="Arial" panose="020B0604020202020204" pitchFamily="34" charset="0"/>
              <a:buChar char="•"/>
            </a:pPr>
            <a:r>
              <a:rPr lang="es-MX" sz="4400" dirty="0">
                <a:latin typeface="Arial Narrow" panose="020B0606020202030204" pitchFamily="34" charset="0"/>
              </a:rPr>
              <a:t>Los Foros Internos se desarrollarán en el periodo comprendido del </a:t>
            </a:r>
            <a:r>
              <a:rPr lang="es-MX" sz="4400" b="1" dirty="0">
                <a:latin typeface="Arial Narrow" panose="020B0606020202030204" pitchFamily="34" charset="0"/>
              </a:rPr>
              <a:t>22 al 31 de mayo de 2023.</a:t>
            </a:r>
          </a:p>
          <a:p>
            <a:pPr algn="just">
              <a:spcBef>
                <a:spcPts val="1200"/>
              </a:spcBef>
              <a:spcAft>
                <a:spcPts val="600"/>
              </a:spcAft>
            </a:pPr>
            <a:r>
              <a:rPr lang="es-MX" sz="4400" dirty="0">
                <a:latin typeface="Arial Narrow" panose="020B0606020202030204" pitchFamily="34" charset="0"/>
              </a:rPr>
              <a:t>Para la exposición de propuestas en las respectivas Mesas de Trabajo, se sugiere una duración máxima de 10 minutos donde las personas participantes podrán apoyarse en cualquiera de las siguientes modalidades de presentación siguiendo la guía y/o formato disponible en portal web de Foros Internos 2023 (</a:t>
            </a:r>
            <a:r>
              <a:rPr lang="es-MX" sz="4400" dirty="0">
                <a:latin typeface="Arial Narrow" panose="020B0606020202030204" pitchFamily="34" charset="0"/>
                <a:hlinkClick r:id="rId5"/>
              </a:rPr>
              <a:t>https://uasvirtual.org/forouas2023</a:t>
            </a:r>
            <a:r>
              <a:rPr lang="es-MX" sz="4400" dirty="0">
                <a:latin typeface="Arial Narrow" panose="020B0606020202030204" pitchFamily="34" charset="0"/>
              </a:rPr>
              <a:t>) y con la misma secuencia del documento escrito :</a:t>
            </a:r>
          </a:p>
          <a:p>
            <a:pPr lvl="1" algn="just">
              <a:spcBef>
                <a:spcPts val="1200"/>
              </a:spcBef>
              <a:spcAft>
                <a:spcPts val="600"/>
              </a:spcAft>
            </a:pPr>
            <a:r>
              <a:rPr lang="es-MX" sz="4400" dirty="0">
                <a:latin typeface="Arial Narrow" panose="020B0606020202030204" pitchFamily="34" charset="0"/>
              </a:rPr>
              <a:t>a)	Presentación electrónica elaborada en MS PowerPoint.</a:t>
            </a:r>
          </a:p>
          <a:p>
            <a:pPr lvl="1" algn="just">
              <a:spcBef>
                <a:spcPts val="1200"/>
              </a:spcBef>
              <a:spcAft>
                <a:spcPts val="600"/>
              </a:spcAft>
            </a:pPr>
            <a:r>
              <a:rPr lang="es-MX" sz="4400" dirty="0">
                <a:latin typeface="Arial Narrow" panose="020B0606020202030204" pitchFamily="34" charset="0"/>
              </a:rPr>
              <a:t>b)	Presentación por cartel, infografía o ilustración.</a:t>
            </a:r>
          </a:p>
          <a:p>
            <a:pPr lvl="1" algn="just">
              <a:spcBef>
                <a:spcPts val="1200"/>
              </a:spcBef>
              <a:spcAft>
                <a:spcPts val="600"/>
              </a:spcAft>
            </a:pPr>
            <a:r>
              <a:rPr lang="es-MX" sz="4400" dirty="0">
                <a:latin typeface="Arial Narrow" panose="020B0606020202030204" pitchFamily="34" charset="0"/>
              </a:rPr>
              <a:t>c)	Presentación por video.</a:t>
            </a:r>
          </a:p>
          <a:p>
            <a:pPr lvl="1" algn="just">
              <a:spcBef>
                <a:spcPts val="1200"/>
              </a:spcBef>
              <a:spcAft>
                <a:spcPts val="600"/>
              </a:spcAft>
            </a:pPr>
            <a:r>
              <a:rPr lang="es-MX" sz="4400" dirty="0">
                <a:latin typeface="Arial Narrow" panose="020B0606020202030204" pitchFamily="34" charset="0"/>
              </a:rPr>
              <a:t>d)	Presentación por audio o podcast.</a:t>
            </a:r>
          </a:p>
          <a:p>
            <a:pPr algn="just">
              <a:spcBef>
                <a:spcPts val="1200"/>
              </a:spcBef>
              <a:spcAft>
                <a:spcPts val="600"/>
              </a:spcAft>
            </a:pPr>
            <a:r>
              <a:rPr lang="es-MX" sz="4400" dirty="0">
                <a:latin typeface="Arial Narrow" panose="020B0606020202030204" pitchFamily="34" charset="0"/>
              </a:rPr>
              <a:t>Para sustentar la elaboración de sus propuestas, las personas interesadas podrán consultar el documento oficial del Plan de Desarrollo Institucional “Con Visión de Futuro 2025” (disponible en </a:t>
            </a:r>
            <a:r>
              <a:rPr lang="es-MX" sz="4400" dirty="0">
                <a:latin typeface="Arial Narrow" panose="020B0606020202030204" pitchFamily="34" charset="0"/>
                <a:hlinkClick r:id="rId6"/>
              </a:rPr>
              <a:t>https://uasvirtual.net/cpp/sitio/docs/PDI_con_vision_de_futuro_2025.pdf</a:t>
            </a:r>
            <a:r>
              <a:rPr lang="es-MX" sz="4400" dirty="0">
                <a:latin typeface="Arial Narrow" panose="020B0606020202030204" pitchFamily="34" charset="0"/>
              </a:rPr>
              <a:t>), así como el correspondiente al Modelo Educativo UAS 2022 (disponible en </a:t>
            </a:r>
            <a:r>
              <a:rPr lang="es-MX" sz="4400" dirty="0">
                <a:latin typeface="Arial Narrow" panose="020B0606020202030204" pitchFamily="34" charset="0"/>
                <a:hlinkClick r:id="rId7"/>
              </a:rPr>
              <a:t>https://www.uas.edu.mx/Modelo_Educativo.pdf</a:t>
            </a:r>
            <a:r>
              <a:rPr lang="es-MX" sz="4400" dirty="0">
                <a:latin typeface="Arial Narrow" panose="020B0606020202030204" pitchFamily="34" charset="0"/>
              </a:rPr>
              <a:t>)</a:t>
            </a:r>
          </a:p>
        </p:txBody>
      </p:sp>
      <p:sp>
        <p:nvSpPr>
          <p:cNvPr id="27" name="Rectángulo 26">
            <a:extLst>
              <a:ext uri="{FF2B5EF4-FFF2-40B4-BE49-F238E27FC236}">
                <a16:creationId xmlns:a16="http://schemas.microsoft.com/office/drawing/2014/main" id="{3254EE17-45E9-5527-1947-0D252599CE52}"/>
              </a:ext>
            </a:extLst>
          </p:cNvPr>
          <p:cNvSpPr/>
          <p:nvPr/>
        </p:nvSpPr>
        <p:spPr>
          <a:xfrm>
            <a:off x="16280486" y="14119366"/>
            <a:ext cx="251120" cy="24457847"/>
          </a:xfrm>
          <a:prstGeom prst="rect">
            <a:avLst/>
          </a:prstGeom>
          <a:solidFill>
            <a:srgbClr val="00206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0" name="CuadroTexto 29">
            <a:extLst>
              <a:ext uri="{FF2B5EF4-FFF2-40B4-BE49-F238E27FC236}">
                <a16:creationId xmlns:a16="http://schemas.microsoft.com/office/drawing/2014/main" id="{20FDBA62-8550-DFC0-C34F-61FA446BE1C1}"/>
              </a:ext>
            </a:extLst>
          </p:cNvPr>
          <p:cNvSpPr txBox="1"/>
          <p:nvPr/>
        </p:nvSpPr>
        <p:spPr>
          <a:xfrm>
            <a:off x="17303780" y="27453275"/>
            <a:ext cx="14330234" cy="7802136"/>
          </a:xfrm>
          <a:prstGeom prst="rect">
            <a:avLst/>
          </a:prstGeom>
          <a:noFill/>
        </p:spPr>
        <p:txBody>
          <a:bodyPr wrap="square">
            <a:spAutoFit/>
          </a:bodyPr>
          <a:lstStyle>
            <a:defPPr>
              <a:defRPr lang="en-US"/>
            </a:defPPr>
            <a:lvl1pPr algn="just">
              <a:spcBef>
                <a:spcPts val="1200"/>
              </a:spcBef>
              <a:spcAft>
                <a:spcPts val="600"/>
              </a:spcAft>
              <a:defRPr sz="4400">
                <a:latin typeface="Arial Narrow" panose="020B0606020202030204" pitchFamily="34" charset="0"/>
              </a:defRPr>
            </a:lvl1pPr>
          </a:lstStyle>
          <a:p>
            <a:r>
              <a:rPr lang="es-MX" dirty="0">
                <a:solidFill>
                  <a:schemeClr val="bg1"/>
                </a:solidFill>
              </a:rPr>
              <a:t>ACTIVIDADES COMPLEMENTARIAS:</a:t>
            </a:r>
          </a:p>
          <a:p>
            <a:pPr marL="571500" indent="-571500">
              <a:buFont typeface="Arial" panose="020B0604020202020204" pitchFamily="34" charset="0"/>
              <a:buChar char="•"/>
            </a:pPr>
            <a:r>
              <a:rPr lang="es-MX" dirty="0">
                <a:solidFill>
                  <a:schemeClr val="bg1"/>
                </a:solidFill>
              </a:rPr>
              <a:t>Reuniones con empleadores, colegios profesionales y expertos.</a:t>
            </a:r>
          </a:p>
          <a:p>
            <a:pPr marL="571500" indent="-571500">
              <a:buFont typeface="Arial" panose="020B0604020202020204" pitchFamily="34" charset="0"/>
              <a:buChar char="•"/>
            </a:pPr>
            <a:r>
              <a:rPr lang="es-MX" dirty="0">
                <a:solidFill>
                  <a:schemeClr val="bg1"/>
                </a:solidFill>
              </a:rPr>
              <a:t>Conferencias, paneles de discusión y/o reuniones de egresados exitosos dirigidas a estudiantes.</a:t>
            </a:r>
          </a:p>
          <a:p>
            <a:pPr marL="571500" indent="-571500">
              <a:buFont typeface="Arial" panose="020B0604020202020204" pitchFamily="34" charset="0"/>
              <a:buChar char="•"/>
            </a:pPr>
            <a:r>
              <a:rPr lang="es-MX" dirty="0">
                <a:solidFill>
                  <a:schemeClr val="bg1"/>
                </a:solidFill>
              </a:rPr>
              <a:t>Reuniones con docentes e investigadores por academias.</a:t>
            </a:r>
          </a:p>
          <a:p>
            <a:pPr marL="571500" indent="-571500">
              <a:buFont typeface="Arial" panose="020B0604020202020204" pitchFamily="34" charset="0"/>
              <a:buChar char="•"/>
            </a:pPr>
            <a:r>
              <a:rPr lang="es-MX" dirty="0">
                <a:solidFill>
                  <a:schemeClr val="bg1"/>
                </a:solidFill>
              </a:rPr>
              <a:t>Reuniones con padres de familia y representantes de la sociedad.</a:t>
            </a:r>
          </a:p>
          <a:p>
            <a:pPr marL="571500" indent="-571500">
              <a:buFont typeface="Arial" panose="020B0604020202020204" pitchFamily="34" charset="0"/>
              <a:buChar char="•"/>
            </a:pPr>
            <a:r>
              <a:rPr lang="es-MX" dirty="0">
                <a:solidFill>
                  <a:schemeClr val="bg1"/>
                </a:solidFill>
              </a:rPr>
              <a:t>Exposición de carteles por eje temático transversal.</a:t>
            </a:r>
          </a:p>
          <a:p>
            <a:pPr marL="571500" indent="-571500">
              <a:buFont typeface="Arial" panose="020B0604020202020204" pitchFamily="34" charset="0"/>
              <a:buChar char="•"/>
            </a:pPr>
            <a:r>
              <a:rPr lang="es-MX" dirty="0">
                <a:solidFill>
                  <a:schemeClr val="bg1"/>
                </a:solidFill>
              </a:rPr>
              <a:t>Presentación de revistas y libros.</a:t>
            </a:r>
          </a:p>
          <a:p>
            <a:pPr marL="571500" indent="-571500">
              <a:buFont typeface="Arial" panose="020B0604020202020204" pitchFamily="34" charset="0"/>
              <a:buChar char="•"/>
            </a:pPr>
            <a:r>
              <a:rPr lang="es-MX" dirty="0">
                <a:solidFill>
                  <a:schemeClr val="bg1"/>
                </a:solidFill>
              </a:rPr>
              <a:t>Actividades culturales y de convivencia.</a:t>
            </a:r>
          </a:p>
        </p:txBody>
      </p:sp>
      <p:pic>
        <p:nvPicPr>
          <p:cNvPr id="1026" name="Picture 2" descr="Microsoft PowerPoint - Wikipedia, la enciclopedia libre">
            <a:extLst>
              <a:ext uri="{FF2B5EF4-FFF2-40B4-BE49-F238E27FC236}">
                <a16:creationId xmlns:a16="http://schemas.microsoft.com/office/drawing/2014/main" id="{4BB30A01-6F39-56C0-338F-C73636BDDB4C}"/>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917749" y="23438993"/>
            <a:ext cx="919256" cy="85490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oster icon PNG and SVG Vector Free Download">
            <a:extLst>
              <a:ext uri="{FF2B5EF4-FFF2-40B4-BE49-F238E27FC236}">
                <a16:creationId xmlns:a16="http://schemas.microsoft.com/office/drawing/2014/main" id="{861E7193-0193-7012-3AFF-3C9BCAEFE43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11234374" y="24323421"/>
            <a:ext cx="815475" cy="1027499"/>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1,039,697 imágenes de Video icon - Imágenes, fotos y vectores de stock |  Shutterstock">
            <a:extLst>
              <a:ext uri="{FF2B5EF4-FFF2-40B4-BE49-F238E27FC236}">
                <a16:creationId xmlns:a16="http://schemas.microsoft.com/office/drawing/2014/main" id="{ECAB2EB5-E8B0-8CE0-5B46-5D961F03E1FB}"/>
              </a:ext>
            </a:extLst>
          </p:cNvPr>
          <p:cNvPicPr>
            <a:picLocks noChangeAspect="1" noChangeArrowheads="1"/>
          </p:cNvPicPr>
          <p:nvPr/>
        </p:nvPicPr>
        <p:blipFill rotWithShape="1">
          <a:blip r:embed="rId10">
            <a:duotone>
              <a:schemeClr val="accent4">
                <a:shade val="45000"/>
                <a:satMod val="135000"/>
              </a:schemeClr>
              <a:prstClr val="white"/>
            </a:duotone>
            <a:extLst>
              <a:ext uri="{28A0092B-C50C-407E-A947-70E740481C1C}">
                <a14:useLocalDpi xmlns:a14="http://schemas.microsoft.com/office/drawing/2010/main" val="0"/>
              </a:ext>
            </a:extLst>
          </a:blip>
          <a:srcRect l="15634" t="32055" r="17597" b="38126"/>
          <a:stretch/>
        </p:blipFill>
        <p:spPr bwMode="auto">
          <a:xfrm>
            <a:off x="6455714" y="25435143"/>
            <a:ext cx="1064332" cy="511885"/>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A era de ouro dos podcasts: entenda o boom dos programas de áudio on-line -  Jornal O Globo">
            <a:extLst>
              <a:ext uri="{FF2B5EF4-FFF2-40B4-BE49-F238E27FC236}">
                <a16:creationId xmlns:a16="http://schemas.microsoft.com/office/drawing/2014/main" id="{5B522836-16DF-60AE-C458-3527B2DA122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8669290" y="26073376"/>
            <a:ext cx="1652847" cy="992317"/>
          </a:xfrm>
          <a:prstGeom prst="rect">
            <a:avLst/>
          </a:prstGeom>
          <a:noFill/>
          <a:extLst>
            <a:ext uri="{909E8E84-426E-40DD-AFC4-6F175D3DCCD1}">
              <a14:hiddenFill xmlns:a14="http://schemas.microsoft.com/office/drawing/2010/main">
                <a:solidFill>
                  <a:srgbClr val="FFFFFF"/>
                </a:solidFill>
              </a14:hiddenFill>
            </a:ext>
          </a:extLst>
        </p:spPr>
      </p:pic>
      <p:sp>
        <p:nvSpPr>
          <p:cNvPr id="31" name="CuadroTexto 30">
            <a:extLst>
              <a:ext uri="{FF2B5EF4-FFF2-40B4-BE49-F238E27FC236}">
                <a16:creationId xmlns:a16="http://schemas.microsoft.com/office/drawing/2014/main" id="{9EE19FA9-F18E-3BD4-3460-FF0FE7B71275}"/>
              </a:ext>
            </a:extLst>
          </p:cNvPr>
          <p:cNvSpPr txBox="1"/>
          <p:nvPr/>
        </p:nvSpPr>
        <p:spPr>
          <a:xfrm>
            <a:off x="614313" y="31640324"/>
            <a:ext cx="14627561" cy="707886"/>
          </a:xfrm>
          <a:prstGeom prst="rect">
            <a:avLst/>
          </a:prstGeom>
          <a:noFill/>
        </p:spPr>
        <p:txBody>
          <a:bodyPr wrap="square">
            <a:spAutoFit/>
          </a:bodyPr>
          <a:lstStyle>
            <a:defPPr>
              <a:defRPr lang="en-US"/>
            </a:defPPr>
            <a:lvl1pPr algn="just">
              <a:spcBef>
                <a:spcPts val="1200"/>
              </a:spcBef>
              <a:spcAft>
                <a:spcPts val="600"/>
              </a:spcAft>
              <a:defRPr sz="4400">
                <a:latin typeface="Arial Narrow" panose="020B0606020202030204" pitchFamily="34" charset="0"/>
              </a:defRPr>
            </a:lvl1pPr>
          </a:lstStyle>
          <a:p>
            <a:r>
              <a:rPr lang="es-MX" sz="4000" b="1" dirty="0">
                <a:solidFill>
                  <a:schemeClr val="bg1"/>
                </a:solidFill>
              </a:rPr>
              <a:t>EJES TEMÁTICOS TRANSVERSALES UNIDADES ORGANIZACIONALES:</a:t>
            </a:r>
          </a:p>
        </p:txBody>
      </p:sp>
      <p:sp>
        <p:nvSpPr>
          <p:cNvPr id="33" name="CuadroTexto 32">
            <a:extLst>
              <a:ext uri="{FF2B5EF4-FFF2-40B4-BE49-F238E27FC236}">
                <a16:creationId xmlns:a16="http://schemas.microsoft.com/office/drawing/2014/main" id="{9548B9C0-2472-FD71-7F6F-D71AC3413110}"/>
              </a:ext>
            </a:extLst>
          </p:cNvPr>
          <p:cNvSpPr txBox="1"/>
          <p:nvPr/>
        </p:nvSpPr>
        <p:spPr>
          <a:xfrm>
            <a:off x="558862" y="32432352"/>
            <a:ext cx="15317888" cy="4385816"/>
          </a:xfrm>
          <a:prstGeom prst="rect">
            <a:avLst/>
          </a:prstGeom>
          <a:noFill/>
        </p:spPr>
        <p:txBody>
          <a:bodyPr wrap="square">
            <a:spAutoFit/>
          </a:bodyPr>
          <a:lstStyle/>
          <a:p>
            <a:pPr algn="just">
              <a:spcBef>
                <a:spcPts val="1200"/>
              </a:spcBef>
              <a:spcAft>
                <a:spcPts val="600"/>
              </a:spcAft>
            </a:pPr>
            <a:r>
              <a:rPr lang="es-MX" sz="4400" u="sng" dirty="0">
                <a:latin typeface="Arial Narrow" panose="020B0606020202030204" pitchFamily="34" charset="0"/>
              </a:rPr>
              <a:t>1. Adecuación de la planeación estratégica</a:t>
            </a:r>
          </a:p>
          <a:p>
            <a:pPr algn="just">
              <a:spcBef>
                <a:spcPts val="1200"/>
              </a:spcBef>
              <a:spcAft>
                <a:spcPts val="600"/>
              </a:spcAft>
            </a:pPr>
            <a:r>
              <a:rPr lang="es-MX" sz="4400" dirty="0">
                <a:latin typeface="Arial Narrow" panose="020B0606020202030204" pitchFamily="34" charset="0"/>
              </a:rPr>
              <a:t>Objetivo específico: analizar la pertinencia de la planeación estratégica, identificando las necesidades de mejora para su reforma y generar condiciones con la capacitación y formación de personal de gestión para su implementación exitosa considerando los elementos definidos en el Modelo Educativo UAS 2022.</a:t>
            </a:r>
          </a:p>
        </p:txBody>
      </p:sp>
      <p:sp>
        <p:nvSpPr>
          <p:cNvPr id="34" name="CuadroTexto 33">
            <a:extLst>
              <a:ext uri="{FF2B5EF4-FFF2-40B4-BE49-F238E27FC236}">
                <a16:creationId xmlns:a16="http://schemas.microsoft.com/office/drawing/2014/main" id="{9404CE57-9AD4-9C4A-6B1E-2B9F2F3DD819}"/>
              </a:ext>
            </a:extLst>
          </p:cNvPr>
          <p:cNvSpPr txBox="1"/>
          <p:nvPr/>
        </p:nvSpPr>
        <p:spPr>
          <a:xfrm>
            <a:off x="17090755" y="13067845"/>
            <a:ext cx="14582835" cy="4832092"/>
          </a:xfrm>
          <a:prstGeom prst="rect">
            <a:avLst/>
          </a:prstGeom>
          <a:noFill/>
        </p:spPr>
        <p:txBody>
          <a:bodyPr wrap="square">
            <a:spAutoFit/>
          </a:bodyPr>
          <a:lstStyle/>
          <a:p>
            <a:pPr algn="just">
              <a:spcBef>
                <a:spcPts val="1200"/>
              </a:spcBef>
              <a:spcAft>
                <a:spcPts val="600"/>
              </a:spcAft>
            </a:pPr>
            <a:r>
              <a:rPr lang="es-MX" sz="4400" dirty="0">
                <a:latin typeface="Arial Narrow" panose="020B0606020202030204" pitchFamily="34" charset="0"/>
              </a:rPr>
              <a:t>enseñanza universitaria en la era digital; la actualización, capacitación  y formación docentes; la inclusión y equidad social en los espacios educativos; la digitalización e integración de los sistemas universitarios; la optimización de los recursos, transparencia y rendición de cuentas de los procesos escolares y administrativos, entre otros temas de interés en este rubro para la comunidad universitaria.</a:t>
            </a:r>
          </a:p>
        </p:txBody>
      </p:sp>
      <p:sp>
        <p:nvSpPr>
          <p:cNvPr id="35" name="CuadroTexto 34">
            <a:extLst>
              <a:ext uri="{FF2B5EF4-FFF2-40B4-BE49-F238E27FC236}">
                <a16:creationId xmlns:a16="http://schemas.microsoft.com/office/drawing/2014/main" id="{4ED40DC4-F6FC-45FB-D082-15FD67125226}"/>
              </a:ext>
            </a:extLst>
          </p:cNvPr>
          <p:cNvSpPr txBox="1"/>
          <p:nvPr/>
        </p:nvSpPr>
        <p:spPr>
          <a:xfrm>
            <a:off x="17090755" y="17905864"/>
            <a:ext cx="14749673" cy="8910131"/>
          </a:xfrm>
          <a:prstGeom prst="rect">
            <a:avLst/>
          </a:prstGeom>
          <a:noFill/>
        </p:spPr>
        <p:txBody>
          <a:bodyPr wrap="square">
            <a:spAutoFit/>
          </a:bodyPr>
          <a:lstStyle/>
          <a:p>
            <a:pPr algn="just">
              <a:spcBef>
                <a:spcPts val="1200"/>
              </a:spcBef>
              <a:spcAft>
                <a:spcPts val="600"/>
              </a:spcAft>
            </a:pPr>
            <a:r>
              <a:rPr lang="es-MX" sz="4400" b="1" u="sng" dirty="0">
                <a:latin typeface="Arial Narrow" panose="020B0606020202030204" pitchFamily="34" charset="0"/>
              </a:rPr>
              <a:t>3. Nuevas profesiones y perfiles laborales</a:t>
            </a:r>
          </a:p>
          <a:p>
            <a:pPr algn="just">
              <a:spcBef>
                <a:spcPts val="1200"/>
              </a:spcBef>
              <a:spcAft>
                <a:spcPts val="600"/>
              </a:spcAft>
            </a:pPr>
            <a:r>
              <a:rPr lang="es-MX" sz="4400" dirty="0">
                <a:latin typeface="Arial Narrow" panose="020B0606020202030204" pitchFamily="34" charset="0"/>
              </a:rPr>
              <a:t>Objetivo específico: reflexionar en torno a las tendencias mundiales, escenarios actuales y futuros para profesiones universitarias competitivas en los mercados de trabajo, así como de los perfiles laborales emergentes que contribuyan a una redefinición pertinente de la oferta y servicios educativos de la institución.</a:t>
            </a:r>
          </a:p>
          <a:p>
            <a:pPr algn="just">
              <a:spcBef>
                <a:spcPts val="1200"/>
              </a:spcBef>
              <a:spcAft>
                <a:spcPts val="600"/>
              </a:spcAft>
            </a:pPr>
            <a:r>
              <a:rPr lang="es-MX" sz="4400" b="1" u="sng" dirty="0">
                <a:latin typeface="Arial Narrow" panose="020B0606020202030204" pitchFamily="34" charset="0"/>
              </a:rPr>
              <a:t>4. Vinculación Universidad-Sociedad</a:t>
            </a:r>
          </a:p>
          <a:p>
            <a:pPr algn="just">
              <a:spcBef>
                <a:spcPts val="1200"/>
              </a:spcBef>
              <a:spcAft>
                <a:spcPts val="600"/>
              </a:spcAft>
            </a:pPr>
            <a:r>
              <a:rPr lang="es-MX" sz="4400" dirty="0">
                <a:latin typeface="Arial Narrow" panose="020B0606020202030204" pitchFamily="34" charset="0"/>
              </a:rPr>
              <a:t>Objetivo específico: proponer estrategias y mecanismos innovadores de articulación permanente entre la Universidad y su entorno, que potencien su misión social y trasciendan las formas tradicionales de relación de la UAS, como Alma Mater de Sinaloa, con la región y los diferentes sectores sociales, económicos y culturales. </a:t>
            </a:r>
          </a:p>
        </p:txBody>
      </p:sp>
      <p:sp>
        <p:nvSpPr>
          <p:cNvPr id="37" name="CuadroTexto 36">
            <a:extLst>
              <a:ext uri="{FF2B5EF4-FFF2-40B4-BE49-F238E27FC236}">
                <a16:creationId xmlns:a16="http://schemas.microsoft.com/office/drawing/2014/main" id="{8872CF0A-CD2F-1530-2843-E563158A1F6A}"/>
              </a:ext>
            </a:extLst>
          </p:cNvPr>
          <p:cNvSpPr txBox="1"/>
          <p:nvPr/>
        </p:nvSpPr>
        <p:spPr>
          <a:xfrm>
            <a:off x="18108052" y="36662705"/>
            <a:ext cx="9575288" cy="2123658"/>
          </a:xfrm>
          <a:prstGeom prst="rect">
            <a:avLst/>
          </a:prstGeom>
          <a:noFill/>
        </p:spPr>
        <p:txBody>
          <a:bodyPr wrap="square">
            <a:spAutoFit/>
          </a:bodyPr>
          <a:lstStyle/>
          <a:p>
            <a:pPr algn="r">
              <a:spcAft>
                <a:spcPts val="600"/>
              </a:spcAft>
            </a:pPr>
            <a:r>
              <a:rPr lang="es-MX" sz="4400" dirty="0">
                <a:latin typeface="Arial Narrow" panose="020B0606020202030204" pitchFamily="34" charset="0"/>
              </a:rPr>
              <a:t>Consulta la  convocatoria completa, plantillas, formatos, guías y documentos de apoyo en: </a:t>
            </a:r>
            <a:r>
              <a:rPr lang="es-MX" sz="4400" dirty="0">
                <a:latin typeface="Arial Narrow" panose="020B0606020202030204" pitchFamily="34" charset="0"/>
                <a:hlinkClick r:id="rId5"/>
              </a:rPr>
              <a:t>https://uasvirtual.org/forouas2023</a:t>
            </a:r>
            <a:endParaRPr lang="es-MX" sz="4400" dirty="0">
              <a:latin typeface="Arial Narrow" panose="020B0606020202030204" pitchFamily="34" charset="0"/>
            </a:endParaRPr>
          </a:p>
        </p:txBody>
      </p:sp>
      <p:sp>
        <p:nvSpPr>
          <p:cNvPr id="40" name="Paralelogramo 39">
            <a:extLst>
              <a:ext uri="{FF2B5EF4-FFF2-40B4-BE49-F238E27FC236}">
                <a16:creationId xmlns:a16="http://schemas.microsoft.com/office/drawing/2014/main" id="{D29478AC-8CD9-999B-9E54-A1D5FF88527F}"/>
              </a:ext>
            </a:extLst>
          </p:cNvPr>
          <p:cNvSpPr/>
          <p:nvPr/>
        </p:nvSpPr>
        <p:spPr>
          <a:xfrm>
            <a:off x="1" y="39982497"/>
            <a:ext cx="5608433" cy="3248495"/>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2" name="Paralelogramo 41">
            <a:extLst>
              <a:ext uri="{FF2B5EF4-FFF2-40B4-BE49-F238E27FC236}">
                <a16:creationId xmlns:a16="http://schemas.microsoft.com/office/drawing/2014/main" id="{D5A22793-9572-CEB0-3347-AEFEA94C7D08}"/>
              </a:ext>
            </a:extLst>
          </p:cNvPr>
          <p:cNvSpPr/>
          <p:nvPr/>
        </p:nvSpPr>
        <p:spPr>
          <a:xfrm>
            <a:off x="0" y="40380593"/>
            <a:ext cx="838214" cy="2820045"/>
          </a:xfrm>
          <a:prstGeom prst="parallelogram">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3" name="Imagen 42" descr="Logotipo&#10;&#10;Descripción generada automáticamente">
            <a:extLst>
              <a:ext uri="{FF2B5EF4-FFF2-40B4-BE49-F238E27FC236}">
                <a16:creationId xmlns:a16="http://schemas.microsoft.com/office/drawing/2014/main" id="{D67BE171-17AB-2D07-3126-8D7DAEE37BE2}"/>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344697" y="40805100"/>
            <a:ext cx="4325836" cy="2001150"/>
          </a:xfrm>
          <a:prstGeom prst="rect">
            <a:avLst/>
          </a:prstGeom>
        </p:spPr>
      </p:pic>
      <p:sp>
        <p:nvSpPr>
          <p:cNvPr id="44" name="Paralelogramo 43">
            <a:extLst>
              <a:ext uri="{FF2B5EF4-FFF2-40B4-BE49-F238E27FC236}">
                <a16:creationId xmlns:a16="http://schemas.microsoft.com/office/drawing/2014/main" id="{F5D8B4BC-8BD6-7BC1-BF98-3CC858E99F3C}"/>
              </a:ext>
            </a:extLst>
          </p:cNvPr>
          <p:cNvSpPr/>
          <p:nvPr/>
        </p:nvSpPr>
        <p:spPr>
          <a:xfrm flipH="1">
            <a:off x="27165300" y="40185945"/>
            <a:ext cx="5233988" cy="3100117"/>
          </a:xfrm>
          <a:prstGeom prst="parallelogram">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5" name="Paralelogramo 44">
            <a:extLst>
              <a:ext uri="{FF2B5EF4-FFF2-40B4-BE49-F238E27FC236}">
                <a16:creationId xmlns:a16="http://schemas.microsoft.com/office/drawing/2014/main" id="{B5627140-9E65-EE9C-F4D0-6400B85F663C}"/>
              </a:ext>
            </a:extLst>
          </p:cNvPr>
          <p:cNvSpPr/>
          <p:nvPr/>
        </p:nvSpPr>
        <p:spPr>
          <a:xfrm flipH="1">
            <a:off x="31673590" y="40301509"/>
            <a:ext cx="725695" cy="2954199"/>
          </a:xfrm>
          <a:prstGeom prst="parallelogram">
            <a:avLst>
              <a:gd name="adj" fmla="val 0"/>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47" name="Imagen 46" descr="Logotipo, nombre de la empresa&#10;&#10;Descripción generada automáticamente">
            <a:extLst>
              <a:ext uri="{FF2B5EF4-FFF2-40B4-BE49-F238E27FC236}">
                <a16:creationId xmlns:a16="http://schemas.microsoft.com/office/drawing/2014/main" id="{BEE36506-D240-C871-134B-3E69327DFACF}"/>
              </a:ext>
            </a:extLst>
          </p:cNvPr>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003515" y="40227156"/>
            <a:ext cx="4322300" cy="3069763"/>
          </a:xfrm>
          <a:prstGeom prst="rect">
            <a:avLst/>
          </a:prstGeom>
        </p:spPr>
      </p:pic>
      <p:pic>
        <p:nvPicPr>
          <p:cNvPr id="39" name="Imagen 38" descr="Código QR&#10;&#10;Descripción generada automáticamente">
            <a:extLst>
              <a:ext uri="{FF2B5EF4-FFF2-40B4-BE49-F238E27FC236}">
                <a16:creationId xmlns:a16="http://schemas.microsoft.com/office/drawing/2014/main" id="{3516452E-B762-332E-570C-562B2AEBB826}"/>
              </a:ext>
            </a:extLst>
          </p:cNvPr>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27931977" y="35853368"/>
            <a:ext cx="3742332" cy="3742332"/>
          </a:xfrm>
          <a:prstGeom prst="rect">
            <a:avLst/>
          </a:prstGeom>
        </p:spPr>
      </p:pic>
      <p:sp>
        <p:nvSpPr>
          <p:cNvPr id="48" name="CuadroTexto 47">
            <a:extLst>
              <a:ext uri="{FF2B5EF4-FFF2-40B4-BE49-F238E27FC236}">
                <a16:creationId xmlns:a16="http://schemas.microsoft.com/office/drawing/2014/main" id="{4B284E27-353C-014A-06B6-55657C1DE907}"/>
              </a:ext>
            </a:extLst>
          </p:cNvPr>
          <p:cNvSpPr txBox="1"/>
          <p:nvPr/>
        </p:nvSpPr>
        <p:spPr>
          <a:xfrm>
            <a:off x="5608434" y="40674339"/>
            <a:ext cx="21188054" cy="2385268"/>
          </a:xfrm>
          <a:prstGeom prst="rect">
            <a:avLst/>
          </a:prstGeom>
          <a:noFill/>
        </p:spPr>
        <p:txBody>
          <a:bodyPr wrap="square">
            <a:spAutoFit/>
          </a:bodyPr>
          <a:lstStyle/>
          <a:p>
            <a:pPr algn="ctr">
              <a:spcAft>
                <a:spcPts val="600"/>
              </a:spcAft>
            </a:pPr>
            <a:r>
              <a:rPr lang="es-MX" sz="7200" dirty="0">
                <a:solidFill>
                  <a:schemeClr val="bg1"/>
                </a:solidFill>
                <a:latin typeface="Swis721 BlkCn BT" panose="020B0806030502040204" pitchFamily="34" charset="0"/>
                <a:ea typeface="Calibri" panose="020F0502020204030204" pitchFamily="34" charset="0"/>
                <a:cs typeface="Times New Roman" panose="02020603050405020304" pitchFamily="18" charset="0"/>
              </a:rPr>
              <a:t>UNIVERSIDAD AUTÓNOMA DE SINALOA</a:t>
            </a:r>
          </a:p>
          <a:p>
            <a:pPr algn="ctr">
              <a:spcAft>
                <a:spcPts val="600"/>
              </a:spcAft>
            </a:pPr>
            <a:r>
              <a:rPr lang="es-MX" sz="7200" dirty="0">
                <a:solidFill>
                  <a:schemeClr val="bg1"/>
                </a:solidFill>
                <a:latin typeface="Swis721 BlkCn BT" panose="020B0806030502040204" pitchFamily="34" charset="0"/>
                <a:ea typeface="Calibri" panose="020F0502020204030204" pitchFamily="34" charset="0"/>
                <a:cs typeface="Times New Roman" panose="02020603050405020304" pitchFamily="18" charset="0"/>
              </a:rPr>
              <a:t>UNIDAD REGIONAL _______</a:t>
            </a:r>
          </a:p>
        </p:txBody>
      </p:sp>
      <p:sp>
        <p:nvSpPr>
          <p:cNvPr id="50" name="CuadroTexto 49">
            <a:extLst>
              <a:ext uri="{FF2B5EF4-FFF2-40B4-BE49-F238E27FC236}">
                <a16:creationId xmlns:a16="http://schemas.microsoft.com/office/drawing/2014/main" id="{07238A49-CCB1-583D-4283-6C44B1482D62}"/>
              </a:ext>
            </a:extLst>
          </p:cNvPr>
          <p:cNvSpPr txBox="1"/>
          <p:nvPr/>
        </p:nvSpPr>
        <p:spPr>
          <a:xfrm>
            <a:off x="7896301" y="2340013"/>
            <a:ext cx="16606684" cy="1014958"/>
          </a:xfrm>
          <a:prstGeom prst="rect">
            <a:avLst/>
          </a:prstGeom>
          <a:noFill/>
        </p:spPr>
        <p:txBody>
          <a:bodyPr wrap="square">
            <a:spAutoFit/>
          </a:bodyPr>
          <a:lstStyle/>
          <a:p>
            <a:pPr algn="ctr">
              <a:lnSpc>
                <a:spcPct val="107000"/>
              </a:lnSpc>
              <a:spcAft>
                <a:spcPts val="800"/>
              </a:spcAft>
            </a:pPr>
            <a:r>
              <a:rPr lang="es-MX" sz="6000" dirty="0">
                <a:solidFill>
                  <a:srgbClr val="C39D0D"/>
                </a:solidFill>
                <a:latin typeface="Swis721 BlkCn BT" panose="020B0806030502040204" pitchFamily="34" charset="0"/>
                <a:ea typeface="Calibri" panose="020F0502020204030204" pitchFamily="34" charset="0"/>
                <a:cs typeface="Times New Roman" panose="02020603050405020304" pitchFamily="18" charset="0"/>
              </a:rPr>
              <a:t>UNIDAD ORGANIZACIONAL _____</a:t>
            </a:r>
          </a:p>
        </p:txBody>
      </p:sp>
      <p:sp>
        <p:nvSpPr>
          <p:cNvPr id="2" name="CuadroTexto 1">
            <a:extLst>
              <a:ext uri="{FF2B5EF4-FFF2-40B4-BE49-F238E27FC236}">
                <a16:creationId xmlns:a16="http://schemas.microsoft.com/office/drawing/2014/main" id="{0A278A2C-7F86-8F99-6119-387BC43759F2}"/>
              </a:ext>
            </a:extLst>
          </p:cNvPr>
          <p:cNvSpPr txBox="1"/>
          <p:nvPr/>
        </p:nvSpPr>
        <p:spPr>
          <a:xfrm>
            <a:off x="496324" y="36946485"/>
            <a:ext cx="15380426" cy="3031599"/>
          </a:xfrm>
          <a:prstGeom prst="rect">
            <a:avLst/>
          </a:prstGeom>
          <a:noFill/>
        </p:spPr>
        <p:txBody>
          <a:bodyPr wrap="square">
            <a:spAutoFit/>
          </a:bodyPr>
          <a:lstStyle/>
          <a:p>
            <a:pPr algn="just">
              <a:spcBef>
                <a:spcPts val="1200"/>
              </a:spcBef>
              <a:spcAft>
                <a:spcPts val="600"/>
              </a:spcAft>
            </a:pPr>
            <a:r>
              <a:rPr lang="es-MX" sz="4400" b="1" u="sng" dirty="0">
                <a:latin typeface="Arial Narrow" panose="020B0606020202030204" pitchFamily="34" charset="0"/>
              </a:rPr>
              <a:t>2. Innovación de los procesos académicos y administrativos</a:t>
            </a:r>
          </a:p>
          <a:p>
            <a:pPr algn="just">
              <a:spcBef>
                <a:spcPts val="1200"/>
              </a:spcBef>
              <a:spcAft>
                <a:spcPts val="600"/>
              </a:spcAft>
            </a:pPr>
            <a:r>
              <a:rPr lang="es-MX" sz="4400" dirty="0">
                <a:latin typeface="Arial Narrow" panose="020B0606020202030204" pitchFamily="34" charset="0"/>
              </a:rPr>
              <a:t>Objetivo específico: plantear las políticas institucionales, estrategias de cambio y actualización de procedimientos académicos y administrativos que contribuyan a la innovación de las formas de aprender y de </a:t>
            </a:r>
          </a:p>
        </p:txBody>
      </p:sp>
    </p:spTree>
    <p:extLst>
      <p:ext uri="{BB962C8B-B14F-4D97-AF65-F5344CB8AC3E}">
        <p14:creationId xmlns:p14="http://schemas.microsoft.com/office/powerpoint/2010/main" val="3512669862"/>
      </p:ext>
    </p:extLst>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128</TotalTime>
  <Words>701</Words>
  <Application>Microsoft Office PowerPoint</Application>
  <PresentationFormat>Personalizado</PresentationFormat>
  <Paragraphs>36</Paragraphs>
  <Slides>1</Slides>
  <Notes>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vt:i4>
      </vt:variant>
    </vt:vector>
  </HeadingPairs>
  <TitlesOfParts>
    <vt:vector size="7" baseType="lpstr">
      <vt:lpstr>Arial</vt:lpstr>
      <vt:lpstr>Arial Narrow</vt:lpstr>
      <vt:lpstr>Calibri</vt:lpstr>
      <vt:lpstr>Calibri Light</vt:lpstr>
      <vt:lpstr>Swis721 BlkCn BT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Jesus Osvaldo Medrano Pastor</dc:creator>
  <cp:lastModifiedBy>Martin Pastor Angulo</cp:lastModifiedBy>
  <cp:revision>7</cp:revision>
  <dcterms:created xsi:type="dcterms:W3CDTF">2023-04-18T21:26:02Z</dcterms:created>
  <dcterms:modified xsi:type="dcterms:W3CDTF">2023-04-19T00:30:52Z</dcterms:modified>
</cp:coreProperties>
</file>